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18288000" cy="10287000"/>
  <p:notesSz cx="6858000" cy="9144000"/>
  <p:embeddedFontLst>
    <p:embeddedFont>
      <p:font typeface="Canva Sans 1 Bold" panose="020B0604020202020204" charset="0"/>
      <p:regular r:id="rId35"/>
    </p:embeddedFont>
    <p:embeddedFont>
      <p:font typeface="DM Sans" panose="020B0604020202020204" charset="0"/>
      <p:regular r:id="rId36"/>
    </p:embeddedFont>
    <p:embeddedFont>
      <p:font typeface="Calibri" panose="020F0502020204030204" pitchFamily="34" charset="0"/>
      <p:regular r:id="rId37"/>
      <p:bold r:id="rId38"/>
      <p:italic r:id="rId39"/>
      <p:boldItalic r:id="rId40"/>
    </p:embeddedFont>
    <p:embeddedFont>
      <p:font typeface="Bebas Neue Bold" panose="020B0604020202020204" charset="0"/>
      <p:regular r:id="rId41"/>
    </p:embeddedFont>
    <p:embeddedFont>
      <p:font typeface="Arial Bold Italics" panose="020B0604020202020204" charset="0"/>
      <p:regular r:id="rId42"/>
    </p:embeddedFont>
    <p:embeddedFont>
      <p:font typeface="Arial Bold" panose="020B0704020202020204" pitchFamily="34" charset="0"/>
      <p:bold r:id="rId4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6" d="100"/>
          <a:sy n="56" d="100"/>
        </p:scale>
        <p:origin x="610" y="5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7.fntdata"/></Relationships>
</file>

<file path=ppt/media/image1.jpeg>
</file>

<file path=ppt/media/image10.png>
</file>

<file path=ppt/media/image11.png>
</file>

<file path=ppt/media/image11.svg>
</file>

<file path=ppt/media/image12.png>
</file>

<file path=ppt/media/image13.png>
</file>

<file path=ppt/media/image13.svg>
</file>

<file path=ppt/media/image14.png>
</file>

<file path=ppt/media/image15.png>
</file>

<file path=ppt/media/image15.svg>
</file>

<file path=ppt/media/image16.png>
</file>

<file path=ppt/media/image17.png>
</file>

<file path=ppt/media/image17.svg>
</file>

<file path=ppt/media/image18.png>
</file>

<file path=ppt/media/image19.png>
</file>

<file path=ppt/media/image19.svg>
</file>

<file path=ppt/media/image2.jpeg>
</file>

<file path=ppt/media/image20.png>
</file>

<file path=ppt/media/image21.png>
</file>

<file path=ppt/media/image21.svg>
</file>

<file path=ppt/media/image22.png>
</file>

<file path=ppt/media/image23.png>
</file>

<file path=ppt/media/image23.svg>
</file>

<file path=ppt/media/image24.png>
</file>

<file path=ppt/media/image25.png>
</file>

<file path=ppt/media/image25.svg>
</file>

<file path=ppt/media/image26.png>
</file>

<file path=ppt/media/image27.svg>
</file>

<file path=ppt/media/image29.svg>
</file>

<file path=ppt/media/image3.jpeg>
</file>

<file path=ppt/media/image32.svg>
</file>

<file path=ppt/media/image34.svg>
</file>

<file path=ppt/media/image36.svg>
</file>

<file path=ppt/media/image38.svg>
</file>

<file path=ppt/media/image4.jpeg>
</file>

<file path=ppt/media/image40.sv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30.07.2023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Poverty is defined as the state or condition where people and communities cannot meet a minimum standard of living because they lack the proper resources. This can include things like food, clothing, shelter, healthcare, education, and access to basic necessities.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38332406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Data is from 2018 from PSA, hence sources are also from that year to have our RRL and analysis coherent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19715827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Poverty in the Philippines is a complex issue with many contributing factors. However, this study finds and confirms that one of the key factors is the huge disparity between income and expenses especially in the Lower and Middle Classes.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36020785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a:p>
          <a:p>
            <a:r>
              <a:rPr lang="en-US"/>
              <a:t>The huge disparity of income and expenses in poverty in the Philippines has a number of negative effects, including:</a:t>
            </a:r>
          </a:p>
          <a:p>
            <a:endParaRPr lang="en-US"/>
          </a:p>
          <a:p>
            <a:r>
              <a:rPr lang="en-US"/>
              <a:t>Increased poverty: The poorest Filipinos are unable to meet their basic needs, such as food, shelter, and healthcare. This can lead to malnutrition, illness, and even death.</a:t>
            </a:r>
          </a:p>
          <a:p>
            <a:endParaRPr lang="en-US"/>
          </a:p>
          <a:p>
            <a:r>
              <a:rPr lang="en-US"/>
              <a:t>Increased inequality: The gap between the rich and the poor is widening, which can lead to social unrest and political instability.</a:t>
            </a:r>
          </a:p>
          <a:p>
            <a:endParaRPr lang="en-US"/>
          </a:p>
          <a:p>
            <a:r>
              <a:rPr lang="en-US"/>
              <a:t>Reduced economic growth: When the poor are unable to participate fully in the economy, it can slow down economic growth.</a:t>
            </a:r>
          </a:p>
          <a:p>
            <a:endParaRPr lang="en-US"/>
          </a:p>
          <a:p>
            <a:r>
              <a:rPr lang="en-US"/>
              <a:t>Increased crime: Poverty can be a major driver of crime, as people who are desperate for money may turn to illegal activities.</a:t>
            </a:r>
          </a:p>
          <a:p>
            <a:endParaRPr lang="en-US"/>
          </a:p>
          <a:p>
            <a:r>
              <a:rPr lang="en-US"/>
              <a:t>Decreased social mobility: The poor are less likely to be able to move up the economic ladder, which can lead to a cycle of poverty that is difficult to break.</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13078421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General steps in terms of</a:t>
            </a:r>
          </a:p>
          <a:p>
            <a:endParaRPr lang="en-US"/>
          </a:p>
          <a:p>
            <a:r>
              <a:rPr lang="en-US"/>
              <a:t>Promote economic growth: Economic growth is essential for creating jobs and opportunities for the poor. The government can promote economic growth by investing in infrastructure, education, and healthcare. It can also create a business-friendly environment by reducing taxes and regulations.</a:t>
            </a:r>
          </a:p>
          <a:p>
            <a:endParaRPr lang="en-US"/>
          </a:p>
          <a:p>
            <a:r>
              <a:rPr lang="en-US"/>
              <a:t>Invest in education and healthcare: Education and healthcare are essential for improving the skills and productivity of the poor. The government can invest in education by providing free or subsidized education at all levels. It can also invest in healthcare by providing universal health care coverage.</a:t>
            </a:r>
          </a:p>
          <a:p>
            <a:endParaRPr lang="en-US"/>
          </a:p>
          <a:p>
            <a:r>
              <a:rPr lang="en-US"/>
              <a:t>Reform government policies: Government policies should be fair and equitable, and they should not benefit the wealthy at the expense of the poor. The government can reform government policies by simplifying the tax system, reducing corruption, and ensuring that everyone has access to basic services.</a:t>
            </a:r>
          </a:p>
          <a:p>
            <a:endParaRPr lang="en-US"/>
          </a:p>
          <a:p>
            <a:r>
              <a:rPr lang="en-US"/>
              <a:t>Strengthen social safety nets: Social safety nets, such as social assistance programs and public works projects, can help to provide a basic level of support for the poor. The government can strengthen social safety nets by expanding existing programs and creating new ones.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26075165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disparity in income and expenditures between the rich, middle class, and poor in the Philippines is a complex issue with no easy solutions. However, by understanding the factors that contribute to this disparity, we can begin to develop policies and programs that can help to alleviate poverty and improve the lives of all Filipinos.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32526567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7/30/2023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7/30/2023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7/30/2023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7/30/2023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7/30/2023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hyperlink" Target="https://www.kaggle.com/datasets/syuuu1997/filipino-family-income-and-expenditure" TargetMode="External"/><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hyperlink" Target="https://www.kaggle.com/datasets/syuuu1997/filipino-family-income-and-expenditure" TargetMode="External"/><Relationship Id="rId2" Type="http://schemas.openxmlformats.org/officeDocument/2006/relationships/image" Target="../media/image9.jpeg"/><Relationship Id="rId1" Type="http://schemas.openxmlformats.org/officeDocument/2006/relationships/slideLayout" Target="../slideLayouts/slideLayout7.xml"/><Relationship Id="rId5" Type="http://schemas.openxmlformats.org/officeDocument/2006/relationships/image" Target="../media/image11.sv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hyperlink" Target="https://www.kaggle.com/datasets/syuuu1997/filipino-family-income-and-expenditure" TargetMode="External"/><Relationship Id="rId7" Type="http://schemas.openxmlformats.org/officeDocument/2006/relationships/image" Target="../media/image11.svg"/><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13.sv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hyperlink" Target="https://www.kaggle.com/datasets/syuuu1997/filipino-family-income-and-expenditure" TargetMode="External"/><Relationship Id="rId7" Type="http://schemas.openxmlformats.org/officeDocument/2006/relationships/image" Target="../media/image15.svg"/><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3.svg"/><Relationship Id="rId4" Type="http://schemas.openxmlformats.org/officeDocument/2006/relationships/image" Target="../media/image11.png"/><Relationship Id="rId9" Type="http://schemas.openxmlformats.org/officeDocument/2006/relationships/image" Target="../media/image17.svg"/></Relationships>
</file>

<file path=ppt/slides/_rels/slide19.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hyperlink" Target="https://www.kaggle.com/datasets/syuuu1997/filipino-family-income-and-expenditure" TargetMode="External"/><Relationship Id="rId7" Type="http://schemas.openxmlformats.org/officeDocument/2006/relationships/image" Target="../media/image15.svg"/><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3.svg"/><Relationship Id="rId4" Type="http://schemas.openxmlformats.org/officeDocument/2006/relationships/image" Target="../media/image11.png"/><Relationship Id="rId9" Type="http://schemas.openxmlformats.org/officeDocument/2006/relationships/image" Target="../media/image19.sv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hyperlink" Target="https://www.un.org/en/global-issues/ending-poverty"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www.kaggle.com/datasets/syuuu1997/filipino-family-income-and-expenditure" TargetMode="External"/><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8" Type="http://schemas.openxmlformats.org/officeDocument/2006/relationships/image" Target="../media/image25.svg"/><Relationship Id="rId3" Type="http://schemas.openxmlformats.org/officeDocument/2006/relationships/image" Target="../media/image15.png"/><Relationship Id="rId7" Type="http://schemas.openxmlformats.org/officeDocument/2006/relationships/image" Target="../media/image17.png"/><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image" Target="../media/image23.svg"/><Relationship Id="rId5" Type="http://schemas.openxmlformats.org/officeDocument/2006/relationships/image" Target="../media/image16.png"/><Relationship Id="rId4" Type="http://schemas.openxmlformats.org/officeDocument/2006/relationships/image" Target="../media/image21.svg"/><Relationship Id="rId9" Type="http://schemas.openxmlformats.org/officeDocument/2006/relationships/hyperlink" Target="https://www.kaggle.com/datasets/syuuu1997/filipino-family-income-and-expenditure"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www.kaggle.com/datasets/syuuu1997/filipino-family-income-and-expenditure" TargetMode="External"/><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hyperlink" Target="https://www.kaggle.com/datasets/syuuu1997/filipino-family-income-and-expenditure" TargetMode="External"/><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hyperlink" Target="https://www.kaggle.com/datasets/syuuu1997/filipino-family-income-and-expenditure" TargetMode="External"/><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image" Target="../media/image29.svg"/><Relationship Id="rId5" Type="http://schemas.openxmlformats.org/officeDocument/2006/relationships/image" Target="../media/image19.png"/><Relationship Id="rId4" Type="http://schemas.openxmlformats.org/officeDocument/2006/relationships/image" Target="../media/image27.svg"/></Relationships>
</file>

<file path=ppt/slides/_rels/slide25.xml.rels><?xml version="1.0" encoding="UTF-8" standalone="yes"?>
<Relationships xmlns="http://schemas.openxmlformats.org/package/2006/relationships"><Relationship Id="rId3" Type="http://schemas.openxmlformats.org/officeDocument/2006/relationships/hyperlink" Target="https://www.kaggle.com/datasets/syuuu1997/filipino-family-income-and-expenditure" TargetMode="External"/><Relationship Id="rId2" Type="http://schemas.openxmlformats.org/officeDocument/2006/relationships/image" Target="../media/image9.jpe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26.xml.rels><?xml version="1.0" encoding="UTF-8" standalone="yes"?>
<Relationships xmlns="http://schemas.openxmlformats.org/package/2006/relationships"><Relationship Id="rId3" Type="http://schemas.openxmlformats.org/officeDocument/2006/relationships/hyperlink" Target="https://www.kaggle.com/datasets/syuuu1997/filipino-family-income-and-expenditure" TargetMode="External"/><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image" Target="../media/image32.svg"/><Relationship Id="rId5" Type="http://schemas.openxmlformats.org/officeDocument/2006/relationships/image" Target="../media/image21.png"/><Relationship Id="rId4" Type="http://schemas.openxmlformats.org/officeDocument/2006/relationships/image" Target="../media/image20.png"/></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hyperlink" Target="https://www.kaggle.com/datasets/syuuu1997/filipino-family-income-and-expenditure" TargetMode="External"/><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image" Target="../media/image36.svg"/><Relationship Id="rId5" Type="http://schemas.openxmlformats.org/officeDocument/2006/relationships/image" Target="../media/image23.png"/><Relationship Id="rId4" Type="http://schemas.openxmlformats.org/officeDocument/2006/relationships/image" Target="../media/image34.svg"/></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40.svg"/><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hyperlink" Target="https://www.kaggle.com/datasets/syuuu1997/filipino-family-income-and-expenditure" TargetMode="External"/><Relationship Id="rId4" Type="http://schemas.openxmlformats.org/officeDocument/2006/relationships/image" Target="../media/image38.svg"/></Relationships>
</file>

<file path=ppt/slides/_rels/slide2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hyperlink" Target="https://www.kaggle.com/datasets/syuuu1997/filipino-family-income-and-expenditure"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hyperlink" Target="https://psa.gov.ph/content/updated-2015-and-2018-full-year-official-poverty-statistics"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hyperlink" Target="https://www.kaggle.com/datasets/syuuu1997/filipino-family-income-and-expenditure"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hyperlink" Target="https://www.kaggle.com/datasets/syuuu1997/filipino-family-income-and-expenditure"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hyperlink" Target="https://www.kaggle.com/datasets/syuuu1997/filipino-family-income-and-expenditure" TargetMode="External"/><Relationship Id="rId4" Type="http://schemas.openxmlformats.org/officeDocument/2006/relationships/image" Target="../media/image26.png"/></Relationships>
</file>

<file path=ppt/slides/_rels/slide4.xml.rels><?xml version="1.0" encoding="UTF-8" standalone="yes"?>
<Relationships xmlns="http://schemas.openxmlformats.org/package/2006/relationships"><Relationship Id="rId3" Type="http://schemas.openxmlformats.org/officeDocument/2006/relationships/hyperlink" Target="https://psa.gov.ph/content/updated-2015-and-2018-full-year-official-poverty-statistics" TargetMode="External"/><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psa.gov.ph/content/updated-2015-and-2018-full-year-official-poverty-statistics" TargetMode="External"/><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s://www.kaggle.com/datasets/syuuu1997/filipino-family-income-and-expenditure" TargetMode="External"/><Relationship Id="rId2" Type="http://schemas.openxmlformats.org/officeDocument/2006/relationships/image" Target="../media/image5.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70000"/>
            </a:blip>
            <a:stretch>
              <a:fillRect t="-38888" b="-38888"/>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548450" y="1268794"/>
            <a:ext cx="1716784" cy="3331468"/>
          </a:xfrm>
          <a:prstGeom prst="rect">
            <a:avLst/>
          </a:prstGeom>
        </p:spPr>
        <p:txBody>
          <a:bodyPr lIns="0" tIns="0" rIns="0" bIns="0" rtlCol="0" anchor="t">
            <a:spAutoFit/>
          </a:bodyPr>
          <a:lstStyle/>
          <a:p>
            <a:pPr algn="ctr">
              <a:lnSpc>
                <a:spcPts val="27104"/>
              </a:lnSpc>
            </a:pPr>
            <a:r>
              <a:rPr lang="en-US" sz="19360">
                <a:solidFill>
                  <a:srgbClr val="FFFFFF"/>
                </a:solidFill>
                <a:latin typeface="Canva Sans 1 Bold"/>
              </a:rPr>
              <a:t>B</a:t>
            </a:r>
          </a:p>
        </p:txBody>
      </p:sp>
      <p:sp>
        <p:nvSpPr>
          <p:cNvPr id="7" name="TextBox 7"/>
          <p:cNvSpPr txBox="1"/>
          <p:nvPr/>
        </p:nvSpPr>
        <p:spPr>
          <a:xfrm>
            <a:off x="2379096" y="2838140"/>
            <a:ext cx="7842945" cy="3779611"/>
          </a:xfrm>
          <a:prstGeom prst="rect">
            <a:avLst/>
          </a:prstGeom>
        </p:spPr>
        <p:txBody>
          <a:bodyPr lIns="0" tIns="0" rIns="0" bIns="0" rtlCol="0" anchor="t">
            <a:spAutoFit/>
          </a:bodyPr>
          <a:lstStyle/>
          <a:p>
            <a:pPr>
              <a:lnSpc>
                <a:spcPts val="10075"/>
              </a:lnSpc>
            </a:pPr>
            <a:r>
              <a:rPr lang="en-US" sz="7196">
                <a:solidFill>
                  <a:srgbClr val="FFFFFF"/>
                </a:solidFill>
                <a:latin typeface="Canva Sans 1 Bold"/>
              </a:rPr>
              <a:t>akit </a:t>
            </a:r>
          </a:p>
          <a:p>
            <a:pPr>
              <a:lnSpc>
                <a:spcPts val="10075"/>
              </a:lnSpc>
            </a:pPr>
            <a:r>
              <a:rPr lang="en-US" sz="7196">
                <a:solidFill>
                  <a:srgbClr val="FFFFFF"/>
                </a:solidFill>
                <a:latin typeface="Canva Sans 1 Bold"/>
              </a:rPr>
              <a:t>mahirap ang mga </a:t>
            </a:r>
          </a:p>
          <a:p>
            <a:pPr>
              <a:lnSpc>
                <a:spcPts val="10075"/>
              </a:lnSpc>
            </a:pPr>
            <a:r>
              <a:rPr lang="en-US" sz="7196">
                <a:solidFill>
                  <a:srgbClr val="FFFFFF"/>
                </a:solidFill>
                <a:latin typeface="Canva Sans 1 Bold"/>
              </a:rPr>
              <a:t>Pilipino?</a:t>
            </a:r>
          </a:p>
        </p:txBody>
      </p:sp>
      <p:sp>
        <p:nvSpPr>
          <p:cNvPr id="8" name="TextBox 8"/>
          <p:cNvSpPr txBox="1"/>
          <p:nvPr/>
        </p:nvSpPr>
        <p:spPr>
          <a:xfrm>
            <a:off x="13368890" y="9134475"/>
            <a:ext cx="4637604" cy="1130934"/>
          </a:xfrm>
          <a:prstGeom prst="rect">
            <a:avLst/>
          </a:prstGeom>
        </p:spPr>
        <p:txBody>
          <a:bodyPr lIns="0" tIns="0" rIns="0" bIns="0" rtlCol="0" anchor="t">
            <a:spAutoFit/>
          </a:bodyPr>
          <a:lstStyle/>
          <a:p>
            <a:pPr algn="just">
              <a:lnSpc>
                <a:spcPts val="4340"/>
              </a:lnSpc>
            </a:pPr>
            <a:r>
              <a:rPr lang="en-US" sz="3100">
                <a:solidFill>
                  <a:srgbClr val="FFFFFF"/>
                </a:solidFill>
                <a:latin typeface="Arial Bold"/>
              </a:rPr>
              <a:t>Presented by:</a:t>
            </a:r>
          </a:p>
          <a:p>
            <a:pPr algn="just">
              <a:lnSpc>
                <a:spcPts val="4340"/>
              </a:lnSpc>
            </a:pPr>
            <a:r>
              <a:rPr lang="en-US" sz="3100">
                <a:solidFill>
                  <a:srgbClr val="FFFFFF"/>
                </a:solidFill>
                <a:latin typeface="Arial Bold"/>
              </a:rPr>
              <a:t>Group 5 - Data Explorers</a:t>
            </a:r>
          </a:p>
        </p:txBody>
      </p:sp>
      <p:sp>
        <p:nvSpPr>
          <p:cNvPr id="9" name="TextBox 9"/>
          <p:cNvSpPr txBox="1"/>
          <p:nvPr/>
        </p:nvSpPr>
        <p:spPr>
          <a:xfrm>
            <a:off x="292553" y="6703475"/>
            <a:ext cx="8327014" cy="2181225"/>
          </a:xfrm>
          <a:prstGeom prst="rect">
            <a:avLst/>
          </a:prstGeom>
        </p:spPr>
        <p:txBody>
          <a:bodyPr lIns="0" tIns="0" rIns="0" bIns="0" rtlCol="0" anchor="t">
            <a:spAutoFit/>
          </a:bodyPr>
          <a:lstStyle/>
          <a:p>
            <a:pPr algn="ctr">
              <a:lnSpc>
                <a:spcPts val="4200"/>
              </a:lnSpc>
            </a:pPr>
            <a:r>
              <a:rPr lang="en-US" sz="3000">
                <a:solidFill>
                  <a:srgbClr val="FFFFFF"/>
                </a:solidFill>
                <a:latin typeface="Arial Bold"/>
              </a:rPr>
              <a:t>(The Relationship Between Filipino Income and Expenditures: A Multivariate Analysis)</a:t>
            </a:r>
          </a:p>
          <a:p>
            <a:pPr algn="ctr">
              <a:lnSpc>
                <a:spcPts val="4200"/>
              </a:lnSpc>
            </a:pPr>
            <a:endParaRPr lang="en-US" sz="3000">
              <a:solidFill>
                <a:srgbClr val="FFFFFF"/>
              </a:solidFill>
              <a:latin typeface="Arial Bold"/>
            </a:endParaRPr>
          </a:p>
          <a:p>
            <a:pPr algn="ctr">
              <a:lnSpc>
                <a:spcPts val="4200"/>
              </a:lnSpc>
            </a:pPr>
            <a:endParaRPr lang="en-US" sz="3000">
              <a:solidFill>
                <a:srgbClr val="FFFFFF"/>
              </a:solidFill>
              <a:latin typeface="Arial 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61253" r="-61253"/>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411766" y="2907323"/>
            <a:ext cx="11804578" cy="6350977"/>
          </a:xfrm>
          <a:custGeom>
            <a:avLst/>
            <a:gdLst/>
            <a:ahLst/>
            <a:cxnLst/>
            <a:rect l="l" t="t" r="r" b="b"/>
            <a:pathLst>
              <a:path w="11804578" h="6350977">
                <a:moveTo>
                  <a:pt x="0" y="0"/>
                </a:moveTo>
                <a:lnTo>
                  <a:pt x="11804578" y="0"/>
                </a:lnTo>
                <a:lnTo>
                  <a:pt x="11804578" y="6350977"/>
                </a:lnTo>
                <a:lnTo>
                  <a:pt x="0" y="6350977"/>
                </a:lnTo>
                <a:lnTo>
                  <a:pt x="0" y="0"/>
                </a:lnTo>
                <a:close/>
              </a:path>
            </a:pathLst>
          </a:custGeom>
          <a:blipFill>
            <a:blip r:embed="rId3"/>
            <a:stretch>
              <a:fillRect r="-1439"/>
            </a:stretch>
          </a:blipFill>
        </p:spPr>
      </p:sp>
      <p:sp>
        <p:nvSpPr>
          <p:cNvPr id="7" name="TextBox 7"/>
          <p:cNvSpPr txBox="1"/>
          <p:nvPr/>
        </p:nvSpPr>
        <p:spPr>
          <a:xfrm>
            <a:off x="3627468" y="647693"/>
            <a:ext cx="4883970" cy="1258640"/>
          </a:xfrm>
          <a:prstGeom prst="rect">
            <a:avLst/>
          </a:prstGeom>
        </p:spPr>
        <p:txBody>
          <a:bodyPr lIns="0" tIns="0" rIns="0" bIns="0" rtlCol="0" anchor="t">
            <a:spAutoFit/>
          </a:bodyPr>
          <a:lstStyle/>
          <a:p>
            <a:pPr algn="ctr">
              <a:lnSpc>
                <a:spcPts val="10176"/>
              </a:lnSpc>
            </a:pPr>
            <a:r>
              <a:rPr lang="en-US" sz="7268">
                <a:solidFill>
                  <a:srgbClr val="000000"/>
                </a:solidFill>
                <a:latin typeface="Bebas Neue Bold"/>
              </a:rPr>
              <a:t>DATA dictionary</a:t>
            </a:r>
          </a:p>
        </p:txBody>
      </p:sp>
      <p:sp>
        <p:nvSpPr>
          <p:cNvPr id="8" name="TextBox 8"/>
          <p:cNvSpPr txBox="1"/>
          <p:nvPr/>
        </p:nvSpPr>
        <p:spPr>
          <a:xfrm>
            <a:off x="411766" y="1773632"/>
            <a:ext cx="11634678" cy="1114425"/>
          </a:xfrm>
          <a:prstGeom prst="rect">
            <a:avLst/>
          </a:prstGeom>
        </p:spPr>
        <p:txBody>
          <a:bodyPr lIns="0" tIns="0" rIns="0" bIns="0" rtlCol="0" anchor="t">
            <a:spAutoFit/>
          </a:bodyPr>
          <a:lstStyle/>
          <a:p>
            <a:pPr algn="just">
              <a:lnSpc>
                <a:spcPts val="4200"/>
              </a:lnSpc>
            </a:pPr>
            <a:r>
              <a:rPr lang="en-US" sz="3000">
                <a:solidFill>
                  <a:srgbClr val="000000"/>
                </a:solidFill>
                <a:latin typeface="Arial"/>
              </a:rPr>
              <a:t>Create a data dictionary for all the features to better understand the dataset.</a:t>
            </a:r>
          </a:p>
        </p:txBody>
      </p:sp>
      <p:sp>
        <p:nvSpPr>
          <p:cNvPr id="9" name="TextBox 9"/>
          <p:cNvSpPr txBox="1"/>
          <p:nvPr/>
        </p:nvSpPr>
        <p:spPr>
          <a:xfrm>
            <a:off x="4217141" y="9191625"/>
            <a:ext cx="4193828" cy="403860"/>
          </a:xfrm>
          <a:prstGeom prst="rect">
            <a:avLst/>
          </a:prstGeom>
        </p:spPr>
        <p:txBody>
          <a:bodyPr lIns="0" tIns="0" rIns="0" bIns="0" rtlCol="0" anchor="t">
            <a:spAutoFit/>
          </a:bodyPr>
          <a:lstStyle/>
          <a:p>
            <a:pPr algn="ctr">
              <a:lnSpc>
                <a:spcPts val="2939"/>
              </a:lnSpc>
              <a:spcBef>
                <a:spcPct val="0"/>
              </a:spcBef>
            </a:pPr>
            <a:r>
              <a:rPr lang="en-US" sz="2099">
                <a:solidFill>
                  <a:srgbClr val="000000"/>
                </a:solidFill>
                <a:latin typeface="Arial"/>
              </a:rPr>
              <a:t>First 10 features of the raw dataset </a:t>
            </a:r>
          </a:p>
        </p:txBody>
      </p:sp>
    </p:spTree>
  </p:cSld>
  <p:clrMapOvr>
    <a:masterClrMapping/>
  </p:clrMapOvr>
  <p:transition>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61253" r="-61253"/>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4075118" y="1738331"/>
            <a:ext cx="4307974" cy="1258640"/>
          </a:xfrm>
          <a:prstGeom prst="rect">
            <a:avLst/>
          </a:prstGeom>
        </p:spPr>
        <p:txBody>
          <a:bodyPr lIns="0" tIns="0" rIns="0" bIns="0" rtlCol="0" anchor="t">
            <a:spAutoFit/>
          </a:bodyPr>
          <a:lstStyle/>
          <a:p>
            <a:pPr algn="ctr">
              <a:lnSpc>
                <a:spcPts val="10176"/>
              </a:lnSpc>
            </a:pPr>
            <a:r>
              <a:rPr lang="en-US" sz="7268">
                <a:solidFill>
                  <a:srgbClr val="000000"/>
                </a:solidFill>
                <a:latin typeface="Bebas Neue Bold"/>
              </a:rPr>
              <a:t>DATA CLEANING</a:t>
            </a:r>
          </a:p>
        </p:txBody>
      </p:sp>
      <p:sp>
        <p:nvSpPr>
          <p:cNvPr id="7" name="TextBox 7"/>
          <p:cNvSpPr txBox="1"/>
          <p:nvPr/>
        </p:nvSpPr>
        <p:spPr>
          <a:xfrm>
            <a:off x="411766" y="3487724"/>
            <a:ext cx="11634678" cy="4314825"/>
          </a:xfrm>
          <a:prstGeom prst="rect">
            <a:avLst/>
          </a:prstGeom>
        </p:spPr>
        <p:txBody>
          <a:bodyPr lIns="0" tIns="0" rIns="0" bIns="0" rtlCol="0" anchor="t">
            <a:spAutoFit/>
          </a:bodyPr>
          <a:lstStyle/>
          <a:p>
            <a:pPr algn="just">
              <a:lnSpc>
                <a:spcPts val="4200"/>
              </a:lnSpc>
            </a:pPr>
            <a:r>
              <a:rPr lang="en-US" sz="3000">
                <a:solidFill>
                  <a:srgbClr val="000000"/>
                </a:solidFill>
                <a:latin typeface="Arial"/>
              </a:rPr>
              <a:t>Identify and remove all irrelevant features of the dataset, we have removed a total of 31 features from the dataset. </a:t>
            </a:r>
          </a:p>
          <a:p>
            <a:pPr algn="just">
              <a:lnSpc>
                <a:spcPts val="4200"/>
              </a:lnSpc>
            </a:pPr>
            <a:r>
              <a:rPr lang="en-US" sz="3000">
                <a:solidFill>
                  <a:srgbClr val="000000"/>
                </a:solidFill>
                <a:latin typeface="Arial"/>
              </a:rPr>
              <a:t>Identify and remove duplicate values in the dataset. The dataset has 0 duplicate values.</a:t>
            </a:r>
          </a:p>
          <a:p>
            <a:pPr algn="just">
              <a:lnSpc>
                <a:spcPts val="4200"/>
              </a:lnSpc>
            </a:pPr>
            <a:r>
              <a:rPr lang="en-US" sz="3000">
                <a:solidFill>
                  <a:srgbClr val="000000"/>
                </a:solidFill>
                <a:latin typeface="Arial"/>
              </a:rPr>
              <a:t>Identify null values and fill with a relevant value. We identified null values in Household Head Occupation and Household Head Class of Worker and filled the null values with “Unemployed”.</a:t>
            </a:r>
          </a:p>
          <a:p>
            <a:pPr algn="just">
              <a:lnSpc>
                <a:spcPts val="4200"/>
              </a:lnSpc>
            </a:pPr>
            <a:endParaRPr lang="en-US" sz="3000">
              <a:solidFill>
                <a:srgbClr val="000000"/>
              </a:solidFill>
              <a:latin typeface="Arial"/>
            </a:endParaRPr>
          </a:p>
        </p:txBody>
      </p:sp>
    </p:spTree>
  </p:cSld>
  <p:clrMapOvr>
    <a:masterClrMapping/>
  </p:clrMapOvr>
  <p:transition>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61253" r="-61253"/>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3797730" y="1530513"/>
            <a:ext cx="4862750" cy="1258640"/>
          </a:xfrm>
          <a:prstGeom prst="rect">
            <a:avLst/>
          </a:prstGeom>
        </p:spPr>
        <p:txBody>
          <a:bodyPr lIns="0" tIns="0" rIns="0" bIns="0" rtlCol="0" anchor="t">
            <a:spAutoFit/>
          </a:bodyPr>
          <a:lstStyle/>
          <a:p>
            <a:pPr algn="ctr">
              <a:lnSpc>
                <a:spcPts val="10176"/>
              </a:lnSpc>
            </a:pPr>
            <a:r>
              <a:rPr lang="en-US" sz="7268">
                <a:solidFill>
                  <a:srgbClr val="000000"/>
                </a:solidFill>
                <a:latin typeface="Bebas Neue Bold"/>
              </a:rPr>
              <a:t>DATA WRANGLING</a:t>
            </a:r>
          </a:p>
        </p:txBody>
      </p:sp>
      <p:sp>
        <p:nvSpPr>
          <p:cNvPr id="7" name="TextBox 7"/>
          <p:cNvSpPr txBox="1"/>
          <p:nvPr/>
        </p:nvSpPr>
        <p:spPr>
          <a:xfrm>
            <a:off x="411766" y="3190875"/>
            <a:ext cx="11634678" cy="3781425"/>
          </a:xfrm>
          <a:prstGeom prst="rect">
            <a:avLst/>
          </a:prstGeom>
        </p:spPr>
        <p:txBody>
          <a:bodyPr lIns="0" tIns="0" rIns="0" bIns="0" rtlCol="0" anchor="t">
            <a:spAutoFit/>
          </a:bodyPr>
          <a:lstStyle/>
          <a:p>
            <a:pPr algn="just">
              <a:lnSpc>
                <a:spcPts val="4200"/>
              </a:lnSpc>
            </a:pPr>
            <a:r>
              <a:rPr lang="en-US" sz="3000">
                <a:solidFill>
                  <a:srgbClr val="000000"/>
                </a:solidFill>
                <a:latin typeface="Arial"/>
              </a:rPr>
              <a:t>Group related values and change to a common value for a better analysis of the data. For example;</a:t>
            </a:r>
          </a:p>
          <a:p>
            <a:pPr algn="just">
              <a:lnSpc>
                <a:spcPts val="4200"/>
              </a:lnSpc>
            </a:pPr>
            <a:endParaRPr lang="en-US" sz="3000">
              <a:solidFill>
                <a:srgbClr val="000000"/>
              </a:solidFill>
              <a:latin typeface="Arial"/>
            </a:endParaRPr>
          </a:p>
          <a:p>
            <a:pPr algn="just">
              <a:lnSpc>
                <a:spcPts val="4200"/>
              </a:lnSpc>
            </a:pPr>
            <a:r>
              <a:rPr lang="en-US" sz="3000">
                <a:solidFill>
                  <a:srgbClr val="000000"/>
                </a:solidFill>
                <a:latin typeface="Arial"/>
              </a:rPr>
              <a:t>In the column ‘Household Head Highest Grade Completed’, we found that it has the values,‘Grade 1’, ‘Grade 2’, ‘Grade 3’, ‘Grade 4’, ‘Grade 5’ and ‘Grade 6’. We then group and changed the value with ‘Elementary Undergraduate’.</a:t>
            </a:r>
          </a:p>
        </p:txBody>
      </p:sp>
    </p:spTree>
  </p:cSld>
  <p:clrMapOvr>
    <a:masterClrMapping/>
  </p:clrMapOvr>
  <p:transition>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61253" r="-61253"/>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514350" y="2550875"/>
            <a:ext cx="11429510" cy="6379855"/>
          </a:xfrm>
          <a:custGeom>
            <a:avLst/>
            <a:gdLst/>
            <a:ahLst/>
            <a:cxnLst/>
            <a:rect l="l" t="t" r="r" b="b"/>
            <a:pathLst>
              <a:path w="11429510" h="6379855">
                <a:moveTo>
                  <a:pt x="0" y="0"/>
                </a:moveTo>
                <a:lnTo>
                  <a:pt x="11429510" y="0"/>
                </a:lnTo>
                <a:lnTo>
                  <a:pt x="11429510" y="6379855"/>
                </a:lnTo>
                <a:lnTo>
                  <a:pt x="0" y="6379855"/>
                </a:lnTo>
                <a:lnTo>
                  <a:pt x="0" y="0"/>
                </a:lnTo>
                <a:close/>
              </a:path>
            </a:pathLst>
          </a:custGeom>
          <a:blipFill>
            <a:blip r:embed="rId3"/>
            <a:stretch>
              <a:fillRect t="-2936"/>
            </a:stretch>
          </a:blipFill>
        </p:spPr>
      </p:sp>
      <p:sp>
        <p:nvSpPr>
          <p:cNvPr id="7" name="TextBox 7"/>
          <p:cNvSpPr txBox="1"/>
          <p:nvPr/>
        </p:nvSpPr>
        <p:spPr>
          <a:xfrm>
            <a:off x="3515125" y="647693"/>
            <a:ext cx="5108654" cy="1263079"/>
          </a:xfrm>
          <a:prstGeom prst="rect">
            <a:avLst/>
          </a:prstGeom>
        </p:spPr>
        <p:txBody>
          <a:bodyPr lIns="0" tIns="0" rIns="0" bIns="0" rtlCol="0" anchor="t">
            <a:spAutoFit/>
          </a:bodyPr>
          <a:lstStyle/>
          <a:p>
            <a:pPr algn="ctr">
              <a:lnSpc>
                <a:spcPts val="10176"/>
              </a:lnSpc>
            </a:pPr>
            <a:r>
              <a:rPr lang="en-US" sz="7268">
                <a:solidFill>
                  <a:srgbClr val="000000"/>
                </a:solidFill>
                <a:latin typeface="Bebas Neue Bold"/>
              </a:rPr>
              <a:t>cleaned DATAset</a:t>
            </a:r>
          </a:p>
        </p:txBody>
      </p:sp>
      <p:sp>
        <p:nvSpPr>
          <p:cNvPr id="8" name="TextBox 8"/>
          <p:cNvSpPr txBox="1"/>
          <p:nvPr/>
        </p:nvSpPr>
        <p:spPr>
          <a:xfrm>
            <a:off x="411766" y="1773632"/>
            <a:ext cx="11634678" cy="581025"/>
          </a:xfrm>
          <a:prstGeom prst="rect">
            <a:avLst/>
          </a:prstGeom>
        </p:spPr>
        <p:txBody>
          <a:bodyPr lIns="0" tIns="0" rIns="0" bIns="0" rtlCol="0" anchor="t">
            <a:spAutoFit/>
          </a:bodyPr>
          <a:lstStyle/>
          <a:p>
            <a:pPr algn="just">
              <a:lnSpc>
                <a:spcPts val="4200"/>
              </a:lnSpc>
            </a:pPr>
            <a:r>
              <a:rPr lang="en-US" sz="3000">
                <a:solidFill>
                  <a:srgbClr val="000000"/>
                </a:solidFill>
                <a:latin typeface="Arial"/>
              </a:rPr>
              <a:t>This dataset will be used for the data analysis of the study:</a:t>
            </a:r>
          </a:p>
        </p:txBody>
      </p:sp>
    </p:spTree>
  </p:cSld>
  <p:clrMapOvr>
    <a:masterClrMapping/>
  </p:clrMapOvr>
  <p:transition>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61253" r="-61253"/>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4084286" y="2522393"/>
            <a:ext cx="4289639" cy="1249764"/>
          </a:xfrm>
          <a:prstGeom prst="rect">
            <a:avLst/>
          </a:prstGeom>
        </p:spPr>
        <p:txBody>
          <a:bodyPr lIns="0" tIns="0" rIns="0" bIns="0" rtlCol="0" anchor="t">
            <a:spAutoFit/>
          </a:bodyPr>
          <a:lstStyle/>
          <a:p>
            <a:pPr algn="ctr">
              <a:lnSpc>
                <a:spcPts val="10176"/>
              </a:lnSpc>
            </a:pPr>
            <a:r>
              <a:rPr lang="en-US" sz="7268">
                <a:solidFill>
                  <a:srgbClr val="000000"/>
                </a:solidFill>
                <a:latin typeface="Bebas Neue Bold"/>
              </a:rPr>
              <a:t>DATA analysis</a:t>
            </a:r>
          </a:p>
        </p:txBody>
      </p:sp>
      <p:sp>
        <p:nvSpPr>
          <p:cNvPr id="7" name="TextBox 7"/>
          <p:cNvSpPr txBox="1"/>
          <p:nvPr/>
        </p:nvSpPr>
        <p:spPr>
          <a:xfrm>
            <a:off x="411766" y="4299239"/>
            <a:ext cx="11634678" cy="2714625"/>
          </a:xfrm>
          <a:prstGeom prst="rect">
            <a:avLst/>
          </a:prstGeom>
        </p:spPr>
        <p:txBody>
          <a:bodyPr lIns="0" tIns="0" rIns="0" bIns="0" rtlCol="0" anchor="t">
            <a:spAutoFit/>
          </a:bodyPr>
          <a:lstStyle/>
          <a:p>
            <a:pPr algn="just">
              <a:lnSpc>
                <a:spcPts val="4200"/>
              </a:lnSpc>
            </a:pPr>
            <a:r>
              <a:rPr lang="en-US" sz="3000">
                <a:solidFill>
                  <a:srgbClr val="000000"/>
                </a:solidFill>
                <a:latin typeface="Arial"/>
              </a:rPr>
              <a:t>Quantitative data analysis, correlation analysis and graphical methods will be used to identify patterns in the dataset. The findings will be concluded in a report, which will provide insights to inform the public on what is the status of the social economy in 2018.</a:t>
            </a:r>
          </a:p>
          <a:p>
            <a:pPr algn="just">
              <a:lnSpc>
                <a:spcPts val="4200"/>
              </a:lnSpc>
            </a:pPr>
            <a:endParaRPr lang="en-US" sz="3000">
              <a:solidFill>
                <a:srgbClr val="000000"/>
              </a:solidFill>
              <a:latin typeface="Arial"/>
            </a:endParaRPr>
          </a:p>
        </p:txBody>
      </p:sp>
    </p:spTree>
  </p:cSld>
  <p:clrMapOvr>
    <a:masterClrMapping/>
  </p:clrMapOvr>
  <p:transition>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86403" r="-86403"/>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545922" y="3394763"/>
            <a:ext cx="9113540" cy="3164099"/>
          </a:xfrm>
          <a:prstGeom prst="rect">
            <a:avLst/>
          </a:prstGeom>
        </p:spPr>
        <p:txBody>
          <a:bodyPr lIns="0" tIns="0" rIns="0" bIns="0" rtlCol="0" anchor="t">
            <a:spAutoFit/>
          </a:bodyPr>
          <a:lstStyle/>
          <a:p>
            <a:pPr>
              <a:lnSpc>
                <a:spcPts val="12037"/>
              </a:lnSpc>
            </a:pPr>
            <a:r>
              <a:rPr lang="en-US" sz="8597">
                <a:solidFill>
                  <a:srgbClr val="F9FCFF"/>
                </a:solidFill>
                <a:latin typeface="Arial Bold"/>
              </a:rPr>
              <a:t>Results and</a:t>
            </a:r>
          </a:p>
          <a:p>
            <a:pPr>
              <a:lnSpc>
                <a:spcPts val="12037"/>
              </a:lnSpc>
            </a:pPr>
            <a:r>
              <a:rPr lang="en-US" sz="8597">
                <a:solidFill>
                  <a:srgbClr val="F9FCFF"/>
                </a:solidFill>
                <a:latin typeface="Arial Bold"/>
              </a:rPr>
              <a:t>Insights</a:t>
            </a:r>
          </a:p>
        </p:txBody>
      </p:sp>
      <p:sp>
        <p:nvSpPr>
          <p:cNvPr id="7" name="TextBox 7"/>
          <p:cNvSpPr txBox="1"/>
          <p:nvPr/>
        </p:nvSpPr>
        <p:spPr>
          <a:xfrm>
            <a:off x="0" y="9485795"/>
            <a:ext cx="11151676" cy="581025"/>
          </a:xfrm>
          <a:prstGeom prst="rect">
            <a:avLst/>
          </a:prstGeom>
        </p:spPr>
        <p:txBody>
          <a:bodyPr lIns="0" tIns="0" rIns="0" bIns="0" rtlCol="0" anchor="t">
            <a:spAutoFit/>
          </a:bodyPr>
          <a:lstStyle/>
          <a:p>
            <a:pPr algn="ctr">
              <a:lnSpc>
                <a:spcPts val="4200"/>
              </a:lnSpc>
            </a:pPr>
            <a:r>
              <a:rPr lang="en-US" sz="3000">
                <a:solidFill>
                  <a:srgbClr val="000000"/>
                </a:solidFill>
                <a:latin typeface="Arial Bold"/>
              </a:rPr>
              <a:t>Source: Kaggle - </a:t>
            </a:r>
            <a:r>
              <a:rPr lang="en-US" sz="3000" u="sng">
                <a:solidFill>
                  <a:srgbClr val="000000"/>
                </a:solidFill>
                <a:latin typeface="Arial Bold"/>
                <a:hlinkClick r:id="rId3" tooltip="https://www.kaggle.com/datasets/syuuu1997/filipino-family-income-and-expenditure"/>
              </a:rPr>
              <a:t>Filipino Family Income and Expenditure</a:t>
            </a:r>
          </a:p>
        </p:txBody>
      </p:sp>
    </p:spTree>
  </p:cSld>
  <p:clrMapOvr>
    <a:masterClrMapping/>
  </p:clrMapOvr>
  <p:transition>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61532" r="-61532"/>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0" y="9485795"/>
            <a:ext cx="11151676" cy="581025"/>
          </a:xfrm>
          <a:prstGeom prst="rect">
            <a:avLst/>
          </a:prstGeom>
        </p:spPr>
        <p:txBody>
          <a:bodyPr lIns="0" tIns="0" rIns="0" bIns="0" rtlCol="0" anchor="t">
            <a:spAutoFit/>
          </a:bodyPr>
          <a:lstStyle/>
          <a:p>
            <a:pPr algn="ctr">
              <a:lnSpc>
                <a:spcPts val="4200"/>
              </a:lnSpc>
            </a:pPr>
            <a:r>
              <a:rPr lang="en-US" sz="3000">
                <a:solidFill>
                  <a:srgbClr val="000000"/>
                </a:solidFill>
                <a:latin typeface="Arial Bold"/>
              </a:rPr>
              <a:t>Source: Kaggle - </a:t>
            </a:r>
            <a:r>
              <a:rPr lang="en-US" sz="3000" u="sng">
                <a:solidFill>
                  <a:srgbClr val="000000"/>
                </a:solidFill>
                <a:latin typeface="Arial Bold"/>
                <a:hlinkClick r:id="rId3" tooltip="https://www.kaggle.com/datasets/syuuu1997/filipino-family-income-and-expenditure"/>
              </a:rPr>
              <a:t>Filipino Family Income and Expenditure</a:t>
            </a:r>
          </a:p>
        </p:txBody>
      </p:sp>
      <p:grpSp>
        <p:nvGrpSpPr>
          <p:cNvPr id="7" name="Group 7"/>
          <p:cNvGrpSpPr/>
          <p:nvPr/>
        </p:nvGrpSpPr>
        <p:grpSpPr>
          <a:xfrm>
            <a:off x="582533" y="4319466"/>
            <a:ext cx="11052145" cy="4586414"/>
            <a:chOff x="0" y="0"/>
            <a:chExt cx="14736193" cy="6115218"/>
          </a:xfrm>
        </p:grpSpPr>
        <p:sp>
          <p:nvSpPr>
            <p:cNvPr id="8" name="Freeform 8"/>
            <p:cNvSpPr/>
            <p:nvPr/>
          </p:nvSpPr>
          <p:spPr>
            <a:xfrm>
              <a:off x="7571306" y="0"/>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9" name="Freeform 9"/>
            <p:cNvSpPr/>
            <p:nvPr/>
          </p:nvSpPr>
          <p:spPr>
            <a:xfrm>
              <a:off x="5614361" y="0"/>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0" name="Freeform 10"/>
            <p:cNvSpPr/>
            <p:nvPr/>
          </p:nvSpPr>
          <p:spPr>
            <a:xfrm>
              <a:off x="3743413" y="0"/>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1" name="Freeform 11"/>
            <p:cNvSpPr/>
            <p:nvPr/>
          </p:nvSpPr>
          <p:spPr>
            <a:xfrm>
              <a:off x="1872465" y="0"/>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2" name="Freeform 12"/>
            <p:cNvSpPr/>
            <p:nvPr/>
          </p:nvSpPr>
          <p:spPr>
            <a:xfrm>
              <a:off x="0" y="0"/>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3" name="Freeform 13"/>
            <p:cNvSpPr/>
            <p:nvPr/>
          </p:nvSpPr>
          <p:spPr>
            <a:xfrm>
              <a:off x="9442254" y="0"/>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4" name="Freeform 14"/>
            <p:cNvSpPr/>
            <p:nvPr/>
          </p:nvSpPr>
          <p:spPr>
            <a:xfrm>
              <a:off x="11313202" y="0"/>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5" name="Freeform 15"/>
            <p:cNvSpPr/>
            <p:nvPr/>
          </p:nvSpPr>
          <p:spPr>
            <a:xfrm>
              <a:off x="13057150" y="0"/>
              <a:ext cx="1667748" cy="1211202"/>
            </a:xfrm>
            <a:custGeom>
              <a:avLst/>
              <a:gdLst/>
              <a:ahLst/>
              <a:cxnLst/>
              <a:rect l="l" t="t" r="r" b="b"/>
              <a:pathLst>
                <a:path w="1667748" h="1211202">
                  <a:moveTo>
                    <a:pt x="0" y="0"/>
                  </a:moveTo>
                  <a:lnTo>
                    <a:pt x="1667747" y="0"/>
                  </a:lnTo>
                  <a:lnTo>
                    <a:pt x="1667747"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6" name="Freeform 16"/>
            <p:cNvSpPr/>
            <p:nvPr/>
          </p:nvSpPr>
          <p:spPr>
            <a:xfrm>
              <a:off x="7582601" y="1681102"/>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7" name="Freeform 17"/>
            <p:cNvSpPr/>
            <p:nvPr/>
          </p:nvSpPr>
          <p:spPr>
            <a:xfrm>
              <a:off x="5625656" y="1681102"/>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8" name="Freeform 18"/>
            <p:cNvSpPr/>
            <p:nvPr/>
          </p:nvSpPr>
          <p:spPr>
            <a:xfrm>
              <a:off x="3754709" y="1681102"/>
              <a:ext cx="1667748" cy="1211202"/>
            </a:xfrm>
            <a:custGeom>
              <a:avLst/>
              <a:gdLst/>
              <a:ahLst/>
              <a:cxnLst/>
              <a:rect l="l" t="t" r="r" b="b"/>
              <a:pathLst>
                <a:path w="1667748" h="1211202">
                  <a:moveTo>
                    <a:pt x="0" y="0"/>
                  </a:moveTo>
                  <a:lnTo>
                    <a:pt x="1667747" y="0"/>
                  </a:lnTo>
                  <a:lnTo>
                    <a:pt x="1667747"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9" name="Freeform 19"/>
            <p:cNvSpPr/>
            <p:nvPr/>
          </p:nvSpPr>
          <p:spPr>
            <a:xfrm>
              <a:off x="1883761" y="1681102"/>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0" name="Freeform 20"/>
            <p:cNvSpPr/>
            <p:nvPr/>
          </p:nvSpPr>
          <p:spPr>
            <a:xfrm>
              <a:off x="11295" y="1681102"/>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1" name="Freeform 21"/>
            <p:cNvSpPr/>
            <p:nvPr/>
          </p:nvSpPr>
          <p:spPr>
            <a:xfrm>
              <a:off x="9453549" y="1681102"/>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2" name="Freeform 22"/>
            <p:cNvSpPr/>
            <p:nvPr/>
          </p:nvSpPr>
          <p:spPr>
            <a:xfrm>
              <a:off x="11324497" y="1681102"/>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3" name="Freeform 23"/>
            <p:cNvSpPr/>
            <p:nvPr/>
          </p:nvSpPr>
          <p:spPr>
            <a:xfrm>
              <a:off x="13068445" y="1681102"/>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4" name="Freeform 24"/>
            <p:cNvSpPr/>
            <p:nvPr/>
          </p:nvSpPr>
          <p:spPr>
            <a:xfrm>
              <a:off x="7571306" y="3362204"/>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5" name="Freeform 25"/>
            <p:cNvSpPr/>
            <p:nvPr/>
          </p:nvSpPr>
          <p:spPr>
            <a:xfrm>
              <a:off x="5614361" y="3362204"/>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6" name="Freeform 26"/>
            <p:cNvSpPr/>
            <p:nvPr/>
          </p:nvSpPr>
          <p:spPr>
            <a:xfrm>
              <a:off x="3743413" y="3362204"/>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7" name="Freeform 27"/>
            <p:cNvSpPr/>
            <p:nvPr/>
          </p:nvSpPr>
          <p:spPr>
            <a:xfrm>
              <a:off x="1872465" y="3362204"/>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8" name="Freeform 28"/>
            <p:cNvSpPr/>
            <p:nvPr/>
          </p:nvSpPr>
          <p:spPr>
            <a:xfrm>
              <a:off x="0" y="3362204"/>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9" name="Freeform 29"/>
            <p:cNvSpPr/>
            <p:nvPr/>
          </p:nvSpPr>
          <p:spPr>
            <a:xfrm>
              <a:off x="9442254" y="3362204"/>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30" name="Freeform 30"/>
            <p:cNvSpPr/>
            <p:nvPr/>
          </p:nvSpPr>
          <p:spPr>
            <a:xfrm>
              <a:off x="11313202" y="3362204"/>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31" name="Freeform 31"/>
            <p:cNvSpPr/>
            <p:nvPr/>
          </p:nvSpPr>
          <p:spPr>
            <a:xfrm>
              <a:off x="13057150" y="3362204"/>
              <a:ext cx="1667748" cy="1211202"/>
            </a:xfrm>
            <a:custGeom>
              <a:avLst/>
              <a:gdLst/>
              <a:ahLst/>
              <a:cxnLst/>
              <a:rect l="l" t="t" r="r" b="b"/>
              <a:pathLst>
                <a:path w="1667748" h="1211202">
                  <a:moveTo>
                    <a:pt x="0" y="0"/>
                  </a:moveTo>
                  <a:lnTo>
                    <a:pt x="1667747" y="0"/>
                  </a:lnTo>
                  <a:lnTo>
                    <a:pt x="1667747"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32" name="Freeform 32"/>
            <p:cNvSpPr/>
            <p:nvPr/>
          </p:nvSpPr>
          <p:spPr>
            <a:xfrm>
              <a:off x="7571306" y="4904016"/>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33" name="Freeform 33"/>
            <p:cNvSpPr/>
            <p:nvPr/>
          </p:nvSpPr>
          <p:spPr>
            <a:xfrm>
              <a:off x="5614361" y="4904016"/>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34" name="Freeform 34"/>
            <p:cNvSpPr/>
            <p:nvPr/>
          </p:nvSpPr>
          <p:spPr>
            <a:xfrm>
              <a:off x="3743413" y="4904016"/>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35" name="Freeform 35"/>
            <p:cNvSpPr/>
            <p:nvPr/>
          </p:nvSpPr>
          <p:spPr>
            <a:xfrm>
              <a:off x="1872465" y="4904016"/>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36" name="Freeform 36"/>
            <p:cNvSpPr/>
            <p:nvPr/>
          </p:nvSpPr>
          <p:spPr>
            <a:xfrm>
              <a:off x="0" y="4904016"/>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37" name="Freeform 37"/>
            <p:cNvSpPr/>
            <p:nvPr/>
          </p:nvSpPr>
          <p:spPr>
            <a:xfrm>
              <a:off x="9442254" y="4904016"/>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grpSp>
      <p:sp>
        <p:nvSpPr>
          <p:cNvPr id="38" name="TextBox 38"/>
          <p:cNvSpPr txBox="1"/>
          <p:nvPr/>
        </p:nvSpPr>
        <p:spPr>
          <a:xfrm>
            <a:off x="2104358" y="424093"/>
            <a:ext cx="7930189" cy="1249764"/>
          </a:xfrm>
          <a:prstGeom prst="rect">
            <a:avLst/>
          </a:prstGeom>
        </p:spPr>
        <p:txBody>
          <a:bodyPr lIns="0" tIns="0" rIns="0" bIns="0" rtlCol="0" anchor="t">
            <a:spAutoFit/>
          </a:bodyPr>
          <a:lstStyle/>
          <a:p>
            <a:pPr algn="ctr">
              <a:lnSpc>
                <a:spcPts val="10176"/>
              </a:lnSpc>
            </a:pPr>
            <a:r>
              <a:rPr lang="en-US" sz="7268">
                <a:solidFill>
                  <a:srgbClr val="000000"/>
                </a:solidFill>
                <a:latin typeface="Bebas Neue Bold"/>
              </a:rPr>
              <a:t>income class distribution</a:t>
            </a:r>
          </a:p>
        </p:txBody>
      </p:sp>
      <p:sp>
        <p:nvSpPr>
          <p:cNvPr id="39" name="TextBox 39"/>
          <p:cNvSpPr txBox="1"/>
          <p:nvPr/>
        </p:nvSpPr>
        <p:spPr>
          <a:xfrm>
            <a:off x="411766" y="2326125"/>
            <a:ext cx="11634678" cy="1647825"/>
          </a:xfrm>
          <a:prstGeom prst="rect">
            <a:avLst/>
          </a:prstGeom>
        </p:spPr>
        <p:txBody>
          <a:bodyPr lIns="0" tIns="0" rIns="0" bIns="0" rtlCol="0" anchor="t">
            <a:spAutoFit/>
          </a:bodyPr>
          <a:lstStyle/>
          <a:p>
            <a:pPr algn="just">
              <a:lnSpc>
                <a:spcPts val="4200"/>
              </a:lnSpc>
            </a:pPr>
            <a:r>
              <a:rPr lang="en-US" sz="3000">
                <a:solidFill>
                  <a:srgbClr val="000000"/>
                </a:solidFill>
                <a:latin typeface="Arial Bold"/>
              </a:rPr>
              <a:t>According to the our study, majority of the Filipino are poor comprising 60.7% of the total population or a value equivalent to 25,228. Consider below 30 families: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61532" r="-61532"/>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0" y="9485795"/>
            <a:ext cx="11151676" cy="581025"/>
          </a:xfrm>
          <a:prstGeom prst="rect">
            <a:avLst/>
          </a:prstGeom>
        </p:spPr>
        <p:txBody>
          <a:bodyPr lIns="0" tIns="0" rIns="0" bIns="0" rtlCol="0" anchor="t">
            <a:spAutoFit/>
          </a:bodyPr>
          <a:lstStyle/>
          <a:p>
            <a:pPr algn="ctr">
              <a:lnSpc>
                <a:spcPts val="4200"/>
              </a:lnSpc>
            </a:pPr>
            <a:r>
              <a:rPr lang="en-US" sz="3000">
                <a:solidFill>
                  <a:srgbClr val="000000"/>
                </a:solidFill>
                <a:latin typeface="Arial Bold"/>
              </a:rPr>
              <a:t>Source: Kaggle - </a:t>
            </a:r>
            <a:r>
              <a:rPr lang="en-US" sz="3000" u="sng">
                <a:solidFill>
                  <a:srgbClr val="000000"/>
                </a:solidFill>
                <a:latin typeface="Arial Bold"/>
                <a:hlinkClick r:id="rId3" tooltip="https://www.kaggle.com/datasets/syuuu1997/filipino-family-income-and-expenditure"/>
              </a:rPr>
              <a:t>Filipino Family Income and Expenditure</a:t>
            </a:r>
          </a:p>
        </p:txBody>
      </p:sp>
      <p:grpSp>
        <p:nvGrpSpPr>
          <p:cNvPr id="7" name="Group 7"/>
          <p:cNvGrpSpPr/>
          <p:nvPr/>
        </p:nvGrpSpPr>
        <p:grpSpPr>
          <a:xfrm>
            <a:off x="582533" y="4326375"/>
            <a:ext cx="11052145" cy="4586414"/>
            <a:chOff x="0" y="0"/>
            <a:chExt cx="14736193" cy="6115218"/>
          </a:xfrm>
        </p:grpSpPr>
        <p:sp>
          <p:nvSpPr>
            <p:cNvPr id="8" name="Freeform 8"/>
            <p:cNvSpPr/>
            <p:nvPr/>
          </p:nvSpPr>
          <p:spPr>
            <a:xfrm>
              <a:off x="7571306" y="0"/>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9" name="Freeform 9"/>
            <p:cNvSpPr/>
            <p:nvPr/>
          </p:nvSpPr>
          <p:spPr>
            <a:xfrm>
              <a:off x="5614361" y="0"/>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0" name="Freeform 10"/>
            <p:cNvSpPr/>
            <p:nvPr/>
          </p:nvSpPr>
          <p:spPr>
            <a:xfrm>
              <a:off x="3743413" y="0"/>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1" name="Freeform 11"/>
            <p:cNvSpPr/>
            <p:nvPr/>
          </p:nvSpPr>
          <p:spPr>
            <a:xfrm>
              <a:off x="1872465" y="0"/>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2" name="Freeform 12"/>
            <p:cNvSpPr/>
            <p:nvPr/>
          </p:nvSpPr>
          <p:spPr>
            <a:xfrm>
              <a:off x="0" y="0"/>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3" name="Freeform 13"/>
            <p:cNvSpPr/>
            <p:nvPr/>
          </p:nvSpPr>
          <p:spPr>
            <a:xfrm>
              <a:off x="9442254" y="0"/>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4" name="Freeform 14"/>
            <p:cNvSpPr/>
            <p:nvPr/>
          </p:nvSpPr>
          <p:spPr>
            <a:xfrm>
              <a:off x="11313202" y="0"/>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5" name="Freeform 15"/>
            <p:cNvSpPr/>
            <p:nvPr/>
          </p:nvSpPr>
          <p:spPr>
            <a:xfrm>
              <a:off x="13057150" y="0"/>
              <a:ext cx="1667748" cy="1211202"/>
            </a:xfrm>
            <a:custGeom>
              <a:avLst/>
              <a:gdLst/>
              <a:ahLst/>
              <a:cxnLst/>
              <a:rect l="l" t="t" r="r" b="b"/>
              <a:pathLst>
                <a:path w="1667748" h="1211202">
                  <a:moveTo>
                    <a:pt x="0" y="0"/>
                  </a:moveTo>
                  <a:lnTo>
                    <a:pt x="1667747" y="0"/>
                  </a:lnTo>
                  <a:lnTo>
                    <a:pt x="1667747"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6" name="Freeform 16"/>
            <p:cNvSpPr/>
            <p:nvPr/>
          </p:nvSpPr>
          <p:spPr>
            <a:xfrm>
              <a:off x="7582601" y="1681102"/>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7" name="Freeform 17"/>
            <p:cNvSpPr/>
            <p:nvPr/>
          </p:nvSpPr>
          <p:spPr>
            <a:xfrm>
              <a:off x="5625656" y="1681102"/>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8" name="Freeform 18"/>
            <p:cNvSpPr/>
            <p:nvPr/>
          </p:nvSpPr>
          <p:spPr>
            <a:xfrm>
              <a:off x="3754709" y="1681102"/>
              <a:ext cx="1667748" cy="1211202"/>
            </a:xfrm>
            <a:custGeom>
              <a:avLst/>
              <a:gdLst/>
              <a:ahLst/>
              <a:cxnLst/>
              <a:rect l="l" t="t" r="r" b="b"/>
              <a:pathLst>
                <a:path w="1667748" h="1211202">
                  <a:moveTo>
                    <a:pt x="0" y="0"/>
                  </a:moveTo>
                  <a:lnTo>
                    <a:pt x="1667747" y="0"/>
                  </a:lnTo>
                  <a:lnTo>
                    <a:pt x="1667747"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9" name="Freeform 19"/>
            <p:cNvSpPr/>
            <p:nvPr/>
          </p:nvSpPr>
          <p:spPr>
            <a:xfrm>
              <a:off x="1883761" y="1681102"/>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0" name="Freeform 20"/>
            <p:cNvSpPr/>
            <p:nvPr/>
          </p:nvSpPr>
          <p:spPr>
            <a:xfrm>
              <a:off x="11295" y="1681102"/>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1" name="Freeform 21"/>
            <p:cNvSpPr/>
            <p:nvPr/>
          </p:nvSpPr>
          <p:spPr>
            <a:xfrm>
              <a:off x="9453549" y="1681102"/>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2" name="Freeform 22"/>
            <p:cNvSpPr/>
            <p:nvPr/>
          </p:nvSpPr>
          <p:spPr>
            <a:xfrm>
              <a:off x="11324497" y="1681102"/>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3" name="Freeform 23"/>
            <p:cNvSpPr/>
            <p:nvPr/>
          </p:nvSpPr>
          <p:spPr>
            <a:xfrm>
              <a:off x="13068445" y="1681102"/>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4" name="Freeform 24"/>
            <p:cNvSpPr/>
            <p:nvPr/>
          </p:nvSpPr>
          <p:spPr>
            <a:xfrm>
              <a:off x="7571306" y="3362204"/>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25" name="Freeform 25"/>
            <p:cNvSpPr/>
            <p:nvPr/>
          </p:nvSpPr>
          <p:spPr>
            <a:xfrm>
              <a:off x="5614361" y="3362204"/>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26" name="Freeform 26"/>
            <p:cNvSpPr/>
            <p:nvPr/>
          </p:nvSpPr>
          <p:spPr>
            <a:xfrm>
              <a:off x="3743413" y="3362204"/>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27" name="Freeform 27"/>
            <p:cNvSpPr/>
            <p:nvPr/>
          </p:nvSpPr>
          <p:spPr>
            <a:xfrm>
              <a:off x="1872465" y="3362204"/>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8" name="Freeform 28"/>
            <p:cNvSpPr/>
            <p:nvPr/>
          </p:nvSpPr>
          <p:spPr>
            <a:xfrm>
              <a:off x="0" y="3362204"/>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9" name="Freeform 29"/>
            <p:cNvSpPr/>
            <p:nvPr/>
          </p:nvSpPr>
          <p:spPr>
            <a:xfrm>
              <a:off x="9442254" y="3362204"/>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0" name="Freeform 30"/>
            <p:cNvSpPr/>
            <p:nvPr/>
          </p:nvSpPr>
          <p:spPr>
            <a:xfrm>
              <a:off x="11313202" y="3362204"/>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1" name="Freeform 31"/>
            <p:cNvSpPr/>
            <p:nvPr/>
          </p:nvSpPr>
          <p:spPr>
            <a:xfrm>
              <a:off x="13057150" y="3362204"/>
              <a:ext cx="1667748" cy="1211202"/>
            </a:xfrm>
            <a:custGeom>
              <a:avLst/>
              <a:gdLst/>
              <a:ahLst/>
              <a:cxnLst/>
              <a:rect l="l" t="t" r="r" b="b"/>
              <a:pathLst>
                <a:path w="1667748" h="1211202">
                  <a:moveTo>
                    <a:pt x="0" y="0"/>
                  </a:moveTo>
                  <a:lnTo>
                    <a:pt x="1667747" y="0"/>
                  </a:lnTo>
                  <a:lnTo>
                    <a:pt x="1667747" y="1211202"/>
                  </a:lnTo>
                  <a:lnTo>
                    <a:pt x="0" y="121120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2" name="Freeform 32"/>
            <p:cNvSpPr/>
            <p:nvPr/>
          </p:nvSpPr>
          <p:spPr>
            <a:xfrm>
              <a:off x="7571306" y="4904016"/>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3" name="Freeform 33"/>
            <p:cNvSpPr/>
            <p:nvPr/>
          </p:nvSpPr>
          <p:spPr>
            <a:xfrm>
              <a:off x="5614361" y="4904016"/>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4" name="Freeform 34"/>
            <p:cNvSpPr/>
            <p:nvPr/>
          </p:nvSpPr>
          <p:spPr>
            <a:xfrm>
              <a:off x="3743413" y="4904016"/>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5" name="Freeform 35"/>
            <p:cNvSpPr/>
            <p:nvPr/>
          </p:nvSpPr>
          <p:spPr>
            <a:xfrm>
              <a:off x="1872465" y="4904016"/>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6" name="Freeform 36"/>
            <p:cNvSpPr/>
            <p:nvPr/>
          </p:nvSpPr>
          <p:spPr>
            <a:xfrm>
              <a:off x="0" y="4904016"/>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7" name="Freeform 37"/>
            <p:cNvSpPr/>
            <p:nvPr/>
          </p:nvSpPr>
          <p:spPr>
            <a:xfrm>
              <a:off x="9442254" y="4904016"/>
              <a:ext cx="1667748" cy="1211202"/>
            </a:xfrm>
            <a:custGeom>
              <a:avLst/>
              <a:gdLst/>
              <a:ahLst/>
              <a:cxnLst/>
              <a:rect l="l" t="t" r="r" b="b"/>
              <a:pathLst>
                <a:path w="1667748" h="1211202">
                  <a:moveTo>
                    <a:pt x="0" y="0"/>
                  </a:moveTo>
                  <a:lnTo>
                    <a:pt x="1667748" y="0"/>
                  </a:lnTo>
                  <a:lnTo>
                    <a:pt x="1667748" y="1211202"/>
                  </a:lnTo>
                  <a:lnTo>
                    <a:pt x="0" y="121120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grpSp>
      <p:sp>
        <p:nvSpPr>
          <p:cNvPr id="38" name="TextBox 38"/>
          <p:cNvSpPr txBox="1"/>
          <p:nvPr/>
        </p:nvSpPr>
        <p:spPr>
          <a:xfrm>
            <a:off x="411766" y="2326125"/>
            <a:ext cx="11634678" cy="1647825"/>
          </a:xfrm>
          <a:prstGeom prst="rect">
            <a:avLst/>
          </a:prstGeom>
        </p:spPr>
        <p:txBody>
          <a:bodyPr lIns="0" tIns="0" rIns="0" bIns="0" rtlCol="0" anchor="t">
            <a:spAutoFit/>
          </a:bodyPr>
          <a:lstStyle/>
          <a:p>
            <a:pPr algn="just">
              <a:lnSpc>
                <a:spcPts val="4200"/>
              </a:lnSpc>
            </a:pPr>
            <a:r>
              <a:rPr lang="en-US" sz="3000">
                <a:solidFill>
                  <a:srgbClr val="000000"/>
                </a:solidFill>
                <a:latin typeface="Arial Bold"/>
              </a:rPr>
              <a:t>According to the our study, majority of the Filipino are poor comprising 60.7% of the total population or a value equivalent to 25,228. Consider below 30 families:</a:t>
            </a:r>
          </a:p>
        </p:txBody>
      </p:sp>
      <p:sp>
        <p:nvSpPr>
          <p:cNvPr id="39" name="TextBox 39"/>
          <p:cNvSpPr txBox="1"/>
          <p:nvPr/>
        </p:nvSpPr>
        <p:spPr>
          <a:xfrm>
            <a:off x="2104358" y="424093"/>
            <a:ext cx="7930189" cy="1249764"/>
          </a:xfrm>
          <a:prstGeom prst="rect">
            <a:avLst/>
          </a:prstGeom>
        </p:spPr>
        <p:txBody>
          <a:bodyPr lIns="0" tIns="0" rIns="0" bIns="0" rtlCol="0" anchor="t">
            <a:spAutoFit/>
          </a:bodyPr>
          <a:lstStyle/>
          <a:p>
            <a:pPr algn="ctr">
              <a:lnSpc>
                <a:spcPts val="10176"/>
              </a:lnSpc>
            </a:pPr>
            <a:r>
              <a:rPr lang="en-US" sz="7268">
                <a:solidFill>
                  <a:srgbClr val="000000"/>
                </a:solidFill>
                <a:latin typeface="Bebas Neue Bold"/>
              </a:rPr>
              <a:t>income class distribution</a:t>
            </a:r>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61532" r="-61532"/>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0" y="9485795"/>
            <a:ext cx="11151676" cy="581025"/>
          </a:xfrm>
          <a:prstGeom prst="rect">
            <a:avLst/>
          </a:prstGeom>
        </p:spPr>
        <p:txBody>
          <a:bodyPr lIns="0" tIns="0" rIns="0" bIns="0" rtlCol="0" anchor="t">
            <a:spAutoFit/>
          </a:bodyPr>
          <a:lstStyle/>
          <a:p>
            <a:pPr algn="ctr">
              <a:lnSpc>
                <a:spcPts val="4200"/>
              </a:lnSpc>
            </a:pPr>
            <a:r>
              <a:rPr lang="en-US" sz="3000">
                <a:solidFill>
                  <a:srgbClr val="000000"/>
                </a:solidFill>
                <a:latin typeface="Arial Bold"/>
              </a:rPr>
              <a:t>Source: Kaggle - </a:t>
            </a:r>
            <a:r>
              <a:rPr lang="en-US" sz="3000" u="sng">
                <a:solidFill>
                  <a:srgbClr val="000000"/>
                </a:solidFill>
                <a:latin typeface="Arial Bold"/>
                <a:hlinkClick r:id="rId3" tooltip="https://www.kaggle.com/datasets/syuuu1997/filipino-family-income-and-expenditure"/>
              </a:rPr>
              <a:t>Filipino Family Income and Expenditure</a:t>
            </a:r>
          </a:p>
        </p:txBody>
      </p:sp>
      <p:sp>
        <p:nvSpPr>
          <p:cNvPr id="7" name="TextBox 7"/>
          <p:cNvSpPr txBox="1"/>
          <p:nvPr/>
        </p:nvSpPr>
        <p:spPr>
          <a:xfrm>
            <a:off x="411766" y="2326125"/>
            <a:ext cx="11634678" cy="1647825"/>
          </a:xfrm>
          <a:prstGeom prst="rect">
            <a:avLst/>
          </a:prstGeom>
        </p:spPr>
        <p:txBody>
          <a:bodyPr lIns="0" tIns="0" rIns="0" bIns="0" rtlCol="0" anchor="t">
            <a:spAutoFit/>
          </a:bodyPr>
          <a:lstStyle/>
          <a:p>
            <a:pPr algn="just">
              <a:lnSpc>
                <a:spcPts val="4200"/>
              </a:lnSpc>
            </a:pPr>
            <a:r>
              <a:rPr lang="en-US" sz="3000">
                <a:solidFill>
                  <a:srgbClr val="000000"/>
                </a:solidFill>
                <a:latin typeface="Arial Bold"/>
              </a:rPr>
              <a:t>According to the our study, majority of the Filipino are poor comprising 60.7% of the total population or a value equivalent to 25,228. Consider below 30 families:</a:t>
            </a:r>
          </a:p>
        </p:txBody>
      </p:sp>
      <p:sp>
        <p:nvSpPr>
          <p:cNvPr id="8" name="Freeform 8"/>
          <p:cNvSpPr/>
          <p:nvPr/>
        </p:nvSpPr>
        <p:spPr>
          <a:xfrm>
            <a:off x="6261013" y="4326375"/>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9" name="Freeform 9"/>
          <p:cNvSpPr/>
          <p:nvPr/>
        </p:nvSpPr>
        <p:spPr>
          <a:xfrm>
            <a:off x="4793304" y="4326375"/>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0" name="Freeform 10"/>
          <p:cNvSpPr/>
          <p:nvPr/>
        </p:nvSpPr>
        <p:spPr>
          <a:xfrm>
            <a:off x="3390093" y="4326375"/>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1" name="Freeform 11"/>
          <p:cNvSpPr/>
          <p:nvPr/>
        </p:nvSpPr>
        <p:spPr>
          <a:xfrm>
            <a:off x="1986882" y="4326375"/>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2" name="Freeform 12"/>
          <p:cNvSpPr/>
          <p:nvPr/>
        </p:nvSpPr>
        <p:spPr>
          <a:xfrm>
            <a:off x="582533" y="4326375"/>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3" name="Freeform 13"/>
          <p:cNvSpPr/>
          <p:nvPr/>
        </p:nvSpPr>
        <p:spPr>
          <a:xfrm>
            <a:off x="7664224" y="4326375"/>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4" name="Freeform 14"/>
          <p:cNvSpPr/>
          <p:nvPr/>
        </p:nvSpPr>
        <p:spPr>
          <a:xfrm>
            <a:off x="9067435" y="4326375"/>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5" name="Freeform 15"/>
          <p:cNvSpPr/>
          <p:nvPr/>
        </p:nvSpPr>
        <p:spPr>
          <a:xfrm>
            <a:off x="10375396" y="4326375"/>
            <a:ext cx="1250811" cy="908401"/>
          </a:xfrm>
          <a:custGeom>
            <a:avLst/>
            <a:gdLst/>
            <a:ahLst/>
            <a:cxnLst/>
            <a:rect l="l" t="t" r="r" b="b"/>
            <a:pathLst>
              <a:path w="1250811" h="908401">
                <a:moveTo>
                  <a:pt x="0" y="0"/>
                </a:moveTo>
                <a:lnTo>
                  <a:pt x="1250810" y="0"/>
                </a:lnTo>
                <a:lnTo>
                  <a:pt x="1250810" y="908401"/>
                </a:lnTo>
                <a:lnTo>
                  <a:pt x="0" y="908401"/>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6" name="Freeform 16"/>
          <p:cNvSpPr/>
          <p:nvPr/>
        </p:nvSpPr>
        <p:spPr>
          <a:xfrm>
            <a:off x="6269484" y="5587201"/>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7" name="Freeform 17"/>
          <p:cNvSpPr/>
          <p:nvPr/>
        </p:nvSpPr>
        <p:spPr>
          <a:xfrm>
            <a:off x="4801776" y="5587201"/>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8" name="Freeform 18"/>
          <p:cNvSpPr/>
          <p:nvPr/>
        </p:nvSpPr>
        <p:spPr>
          <a:xfrm>
            <a:off x="3398565" y="5587201"/>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9" name="Freeform 19"/>
          <p:cNvSpPr/>
          <p:nvPr/>
        </p:nvSpPr>
        <p:spPr>
          <a:xfrm>
            <a:off x="1995354" y="5587201"/>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0" name="Freeform 20"/>
          <p:cNvSpPr/>
          <p:nvPr/>
        </p:nvSpPr>
        <p:spPr>
          <a:xfrm>
            <a:off x="591005" y="5587201"/>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1" name="Freeform 21"/>
          <p:cNvSpPr/>
          <p:nvPr/>
        </p:nvSpPr>
        <p:spPr>
          <a:xfrm>
            <a:off x="7672695" y="5587201"/>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2" name="Freeform 22"/>
          <p:cNvSpPr/>
          <p:nvPr/>
        </p:nvSpPr>
        <p:spPr>
          <a:xfrm>
            <a:off x="9075906" y="5587201"/>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3" name="Freeform 23"/>
          <p:cNvSpPr/>
          <p:nvPr/>
        </p:nvSpPr>
        <p:spPr>
          <a:xfrm>
            <a:off x="10383867" y="5587201"/>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4" name="Freeform 24"/>
          <p:cNvSpPr/>
          <p:nvPr/>
        </p:nvSpPr>
        <p:spPr>
          <a:xfrm>
            <a:off x="6261013" y="6848028"/>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25" name="Freeform 25"/>
          <p:cNvSpPr/>
          <p:nvPr/>
        </p:nvSpPr>
        <p:spPr>
          <a:xfrm>
            <a:off x="4793304" y="6848028"/>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26" name="Freeform 26"/>
          <p:cNvSpPr/>
          <p:nvPr/>
        </p:nvSpPr>
        <p:spPr>
          <a:xfrm>
            <a:off x="3390093" y="6848028"/>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27" name="Freeform 27"/>
          <p:cNvSpPr/>
          <p:nvPr/>
        </p:nvSpPr>
        <p:spPr>
          <a:xfrm>
            <a:off x="1986882" y="6848028"/>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8" name="Freeform 28"/>
          <p:cNvSpPr/>
          <p:nvPr/>
        </p:nvSpPr>
        <p:spPr>
          <a:xfrm>
            <a:off x="582533" y="6848028"/>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9" name="Freeform 29"/>
          <p:cNvSpPr/>
          <p:nvPr/>
        </p:nvSpPr>
        <p:spPr>
          <a:xfrm>
            <a:off x="7664224" y="6848028"/>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0" name="Freeform 30"/>
          <p:cNvSpPr/>
          <p:nvPr/>
        </p:nvSpPr>
        <p:spPr>
          <a:xfrm>
            <a:off x="9067435" y="6848028"/>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1" name="Freeform 31"/>
          <p:cNvSpPr/>
          <p:nvPr/>
        </p:nvSpPr>
        <p:spPr>
          <a:xfrm>
            <a:off x="10375396" y="6848028"/>
            <a:ext cx="1250811" cy="908401"/>
          </a:xfrm>
          <a:custGeom>
            <a:avLst/>
            <a:gdLst/>
            <a:ahLst/>
            <a:cxnLst/>
            <a:rect l="l" t="t" r="r" b="b"/>
            <a:pathLst>
              <a:path w="1250811" h="908401">
                <a:moveTo>
                  <a:pt x="0" y="0"/>
                </a:moveTo>
                <a:lnTo>
                  <a:pt x="1250810" y="0"/>
                </a:lnTo>
                <a:lnTo>
                  <a:pt x="1250810" y="908401"/>
                </a:lnTo>
                <a:lnTo>
                  <a:pt x="0" y="908401"/>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2" name="Freeform 32"/>
          <p:cNvSpPr/>
          <p:nvPr/>
        </p:nvSpPr>
        <p:spPr>
          <a:xfrm>
            <a:off x="6261013" y="8004387"/>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3" name="Freeform 33"/>
          <p:cNvSpPr/>
          <p:nvPr/>
        </p:nvSpPr>
        <p:spPr>
          <a:xfrm>
            <a:off x="4793304" y="8004387"/>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4" name="Freeform 34"/>
          <p:cNvSpPr/>
          <p:nvPr/>
        </p:nvSpPr>
        <p:spPr>
          <a:xfrm>
            <a:off x="3390093" y="8004387"/>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5" name="Freeform 35"/>
          <p:cNvSpPr/>
          <p:nvPr/>
        </p:nvSpPr>
        <p:spPr>
          <a:xfrm>
            <a:off x="1986882" y="8004387"/>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6" name="Freeform 36"/>
          <p:cNvSpPr/>
          <p:nvPr/>
        </p:nvSpPr>
        <p:spPr>
          <a:xfrm>
            <a:off x="582533" y="8004387"/>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7" name="Freeform 37"/>
          <p:cNvSpPr/>
          <p:nvPr/>
        </p:nvSpPr>
        <p:spPr>
          <a:xfrm>
            <a:off x="7664224" y="8004387"/>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38" name="TextBox 38"/>
          <p:cNvSpPr txBox="1"/>
          <p:nvPr/>
        </p:nvSpPr>
        <p:spPr>
          <a:xfrm>
            <a:off x="2104358" y="424093"/>
            <a:ext cx="7930189" cy="1249764"/>
          </a:xfrm>
          <a:prstGeom prst="rect">
            <a:avLst/>
          </a:prstGeom>
        </p:spPr>
        <p:txBody>
          <a:bodyPr lIns="0" tIns="0" rIns="0" bIns="0" rtlCol="0" anchor="t">
            <a:spAutoFit/>
          </a:bodyPr>
          <a:lstStyle/>
          <a:p>
            <a:pPr algn="ctr">
              <a:lnSpc>
                <a:spcPts val="10176"/>
              </a:lnSpc>
            </a:pPr>
            <a:r>
              <a:rPr lang="en-US" sz="7268">
                <a:solidFill>
                  <a:srgbClr val="000000"/>
                </a:solidFill>
                <a:latin typeface="Bebas Neue Bold"/>
              </a:rPr>
              <a:t>income class distribution</a:t>
            </a:r>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61532" r="-61532"/>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0" y="9485795"/>
            <a:ext cx="11151676" cy="581025"/>
          </a:xfrm>
          <a:prstGeom prst="rect">
            <a:avLst/>
          </a:prstGeom>
        </p:spPr>
        <p:txBody>
          <a:bodyPr lIns="0" tIns="0" rIns="0" bIns="0" rtlCol="0" anchor="t">
            <a:spAutoFit/>
          </a:bodyPr>
          <a:lstStyle/>
          <a:p>
            <a:pPr algn="ctr">
              <a:lnSpc>
                <a:spcPts val="4200"/>
              </a:lnSpc>
            </a:pPr>
            <a:r>
              <a:rPr lang="en-US" sz="3000">
                <a:solidFill>
                  <a:srgbClr val="000000"/>
                </a:solidFill>
                <a:latin typeface="Arial Bold"/>
              </a:rPr>
              <a:t>Source: Kaggle - </a:t>
            </a:r>
            <a:r>
              <a:rPr lang="en-US" sz="3000" u="sng">
                <a:solidFill>
                  <a:srgbClr val="000000"/>
                </a:solidFill>
                <a:latin typeface="Arial Bold"/>
                <a:hlinkClick r:id="rId3" tooltip="https://www.kaggle.com/datasets/syuuu1997/filipino-family-income-and-expenditure"/>
              </a:rPr>
              <a:t>Filipino Family Income and Expenditure</a:t>
            </a:r>
          </a:p>
        </p:txBody>
      </p:sp>
      <p:sp>
        <p:nvSpPr>
          <p:cNvPr id="7" name="TextBox 7"/>
          <p:cNvSpPr txBox="1"/>
          <p:nvPr/>
        </p:nvSpPr>
        <p:spPr>
          <a:xfrm>
            <a:off x="411766" y="2326125"/>
            <a:ext cx="11634678" cy="1647825"/>
          </a:xfrm>
          <a:prstGeom prst="rect">
            <a:avLst/>
          </a:prstGeom>
        </p:spPr>
        <p:txBody>
          <a:bodyPr lIns="0" tIns="0" rIns="0" bIns="0" rtlCol="0" anchor="t">
            <a:spAutoFit/>
          </a:bodyPr>
          <a:lstStyle/>
          <a:p>
            <a:pPr algn="just">
              <a:lnSpc>
                <a:spcPts val="4200"/>
              </a:lnSpc>
            </a:pPr>
            <a:r>
              <a:rPr lang="en-US" sz="3000">
                <a:solidFill>
                  <a:srgbClr val="000000"/>
                </a:solidFill>
                <a:latin typeface="Arial Bold"/>
              </a:rPr>
              <a:t>According to the our study, majority of the Filipino are poor comprising 60.7% of the total population or a value equivalent to 25,228. Consider below 30 families:</a:t>
            </a:r>
          </a:p>
        </p:txBody>
      </p:sp>
      <p:sp>
        <p:nvSpPr>
          <p:cNvPr id="8" name="Freeform 8"/>
          <p:cNvSpPr/>
          <p:nvPr/>
        </p:nvSpPr>
        <p:spPr>
          <a:xfrm>
            <a:off x="6261013" y="4326375"/>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9" name="Freeform 9"/>
          <p:cNvSpPr/>
          <p:nvPr/>
        </p:nvSpPr>
        <p:spPr>
          <a:xfrm>
            <a:off x="4793304" y="4326375"/>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0" name="Freeform 10"/>
          <p:cNvSpPr/>
          <p:nvPr/>
        </p:nvSpPr>
        <p:spPr>
          <a:xfrm>
            <a:off x="3390093" y="4326375"/>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1" name="Freeform 11"/>
          <p:cNvSpPr/>
          <p:nvPr/>
        </p:nvSpPr>
        <p:spPr>
          <a:xfrm>
            <a:off x="1986882" y="4326375"/>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2" name="Freeform 12"/>
          <p:cNvSpPr/>
          <p:nvPr/>
        </p:nvSpPr>
        <p:spPr>
          <a:xfrm>
            <a:off x="582533" y="4326375"/>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3" name="Freeform 13"/>
          <p:cNvSpPr/>
          <p:nvPr/>
        </p:nvSpPr>
        <p:spPr>
          <a:xfrm>
            <a:off x="7664224" y="4326375"/>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4" name="Freeform 14"/>
          <p:cNvSpPr/>
          <p:nvPr/>
        </p:nvSpPr>
        <p:spPr>
          <a:xfrm>
            <a:off x="9067435" y="4326375"/>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5" name="Freeform 15"/>
          <p:cNvSpPr/>
          <p:nvPr/>
        </p:nvSpPr>
        <p:spPr>
          <a:xfrm>
            <a:off x="10375396" y="4326375"/>
            <a:ext cx="1250811" cy="908401"/>
          </a:xfrm>
          <a:custGeom>
            <a:avLst/>
            <a:gdLst/>
            <a:ahLst/>
            <a:cxnLst/>
            <a:rect l="l" t="t" r="r" b="b"/>
            <a:pathLst>
              <a:path w="1250811" h="908401">
                <a:moveTo>
                  <a:pt x="0" y="0"/>
                </a:moveTo>
                <a:lnTo>
                  <a:pt x="1250810" y="0"/>
                </a:lnTo>
                <a:lnTo>
                  <a:pt x="1250810" y="908401"/>
                </a:lnTo>
                <a:lnTo>
                  <a:pt x="0" y="908401"/>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6" name="Freeform 16"/>
          <p:cNvSpPr/>
          <p:nvPr/>
        </p:nvSpPr>
        <p:spPr>
          <a:xfrm>
            <a:off x="6269484" y="5587201"/>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7" name="Freeform 17"/>
          <p:cNvSpPr/>
          <p:nvPr/>
        </p:nvSpPr>
        <p:spPr>
          <a:xfrm>
            <a:off x="4801776" y="5587201"/>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8" name="Freeform 18"/>
          <p:cNvSpPr/>
          <p:nvPr/>
        </p:nvSpPr>
        <p:spPr>
          <a:xfrm>
            <a:off x="3398565" y="5587201"/>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9" name="Freeform 19"/>
          <p:cNvSpPr/>
          <p:nvPr/>
        </p:nvSpPr>
        <p:spPr>
          <a:xfrm>
            <a:off x="1995354" y="5587201"/>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0" name="Freeform 20"/>
          <p:cNvSpPr/>
          <p:nvPr/>
        </p:nvSpPr>
        <p:spPr>
          <a:xfrm>
            <a:off x="591005" y="5587201"/>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1" name="Freeform 21"/>
          <p:cNvSpPr/>
          <p:nvPr/>
        </p:nvSpPr>
        <p:spPr>
          <a:xfrm>
            <a:off x="7672695" y="5587201"/>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2" name="Freeform 22"/>
          <p:cNvSpPr/>
          <p:nvPr/>
        </p:nvSpPr>
        <p:spPr>
          <a:xfrm>
            <a:off x="9075906" y="5587201"/>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3" name="Freeform 23"/>
          <p:cNvSpPr/>
          <p:nvPr/>
        </p:nvSpPr>
        <p:spPr>
          <a:xfrm>
            <a:off x="10383867" y="5587201"/>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4" name="Freeform 24"/>
          <p:cNvSpPr/>
          <p:nvPr/>
        </p:nvSpPr>
        <p:spPr>
          <a:xfrm>
            <a:off x="6261013" y="6848028"/>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25" name="Freeform 25"/>
          <p:cNvSpPr/>
          <p:nvPr/>
        </p:nvSpPr>
        <p:spPr>
          <a:xfrm>
            <a:off x="4793304" y="6848028"/>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26" name="Freeform 26"/>
          <p:cNvSpPr/>
          <p:nvPr/>
        </p:nvSpPr>
        <p:spPr>
          <a:xfrm>
            <a:off x="3390093" y="6848028"/>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27" name="Freeform 27"/>
          <p:cNvSpPr/>
          <p:nvPr/>
        </p:nvSpPr>
        <p:spPr>
          <a:xfrm>
            <a:off x="1986882" y="6848028"/>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8" name="Freeform 28"/>
          <p:cNvSpPr/>
          <p:nvPr/>
        </p:nvSpPr>
        <p:spPr>
          <a:xfrm>
            <a:off x="582533" y="6848028"/>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9" name="Freeform 29"/>
          <p:cNvSpPr/>
          <p:nvPr/>
        </p:nvSpPr>
        <p:spPr>
          <a:xfrm>
            <a:off x="7664224" y="6848028"/>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0" name="Freeform 30"/>
          <p:cNvSpPr/>
          <p:nvPr/>
        </p:nvSpPr>
        <p:spPr>
          <a:xfrm>
            <a:off x="9067435" y="6848028"/>
            <a:ext cx="1250811" cy="908401"/>
          </a:xfrm>
          <a:custGeom>
            <a:avLst/>
            <a:gdLst/>
            <a:ahLst/>
            <a:cxnLst/>
            <a:rect l="l" t="t" r="r" b="b"/>
            <a:pathLst>
              <a:path w="1250811" h="908401">
                <a:moveTo>
                  <a:pt x="0" y="0"/>
                </a:moveTo>
                <a:lnTo>
                  <a:pt x="1250811" y="0"/>
                </a:lnTo>
                <a:lnTo>
                  <a:pt x="1250811" y="908401"/>
                </a:lnTo>
                <a:lnTo>
                  <a:pt x="0" y="908401"/>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1" name="Freeform 31"/>
          <p:cNvSpPr/>
          <p:nvPr/>
        </p:nvSpPr>
        <p:spPr>
          <a:xfrm>
            <a:off x="10375396" y="6848028"/>
            <a:ext cx="1250811" cy="908401"/>
          </a:xfrm>
          <a:custGeom>
            <a:avLst/>
            <a:gdLst/>
            <a:ahLst/>
            <a:cxnLst/>
            <a:rect l="l" t="t" r="r" b="b"/>
            <a:pathLst>
              <a:path w="1250811" h="908401">
                <a:moveTo>
                  <a:pt x="0" y="0"/>
                </a:moveTo>
                <a:lnTo>
                  <a:pt x="1250810" y="0"/>
                </a:lnTo>
                <a:lnTo>
                  <a:pt x="1250810" y="908401"/>
                </a:lnTo>
                <a:lnTo>
                  <a:pt x="0" y="908401"/>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2" name="Freeform 32"/>
          <p:cNvSpPr/>
          <p:nvPr/>
        </p:nvSpPr>
        <p:spPr>
          <a:xfrm>
            <a:off x="6261013" y="8004387"/>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3" name="Freeform 33"/>
          <p:cNvSpPr/>
          <p:nvPr/>
        </p:nvSpPr>
        <p:spPr>
          <a:xfrm>
            <a:off x="4793304" y="8004387"/>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4" name="Freeform 34"/>
          <p:cNvSpPr/>
          <p:nvPr/>
        </p:nvSpPr>
        <p:spPr>
          <a:xfrm>
            <a:off x="3390093" y="8004387"/>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5" name="Freeform 35"/>
          <p:cNvSpPr/>
          <p:nvPr/>
        </p:nvSpPr>
        <p:spPr>
          <a:xfrm>
            <a:off x="1986882" y="8004387"/>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6" name="Freeform 36"/>
          <p:cNvSpPr/>
          <p:nvPr/>
        </p:nvSpPr>
        <p:spPr>
          <a:xfrm>
            <a:off x="582533" y="8004387"/>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37" name="Freeform 37"/>
          <p:cNvSpPr/>
          <p:nvPr/>
        </p:nvSpPr>
        <p:spPr>
          <a:xfrm>
            <a:off x="7664224" y="8004387"/>
            <a:ext cx="1250811" cy="908401"/>
          </a:xfrm>
          <a:custGeom>
            <a:avLst/>
            <a:gdLst/>
            <a:ahLst/>
            <a:cxnLst/>
            <a:rect l="l" t="t" r="r" b="b"/>
            <a:pathLst>
              <a:path w="1250811" h="908401">
                <a:moveTo>
                  <a:pt x="0" y="0"/>
                </a:moveTo>
                <a:lnTo>
                  <a:pt x="1250811" y="0"/>
                </a:lnTo>
                <a:lnTo>
                  <a:pt x="1250811" y="908402"/>
                </a:lnTo>
                <a:lnTo>
                  <a:pt x="0" y="908402"/>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38" name="TextBox 38"/>
          <p:cNvSpPr txBox="1"/>
          <p:nvPr/>
        </p:nvSpPr>
        <p:spPr>
          <a:xfrm>
            <a:off x="2104358" y="424093"/>
            <a:ext cx="7930189" cy="1249764"/>
          </a:xfrm>
          <a:prstGeom prst="rect">
            <a:avLst/>
          </a:prstGeom>
        </p:spPr>
        <p:txBody>
          <a:bodyPr lIns="0" tIns="0" rIns="0" bIns="0" rtlCol="0" anchor="t">
            <a:spAutoFit/>
          </a:bodyPr>
          <a:lstStyle/>
          <a:p>
            <a:pPr algn="ctr">
              <a:lnSpc>
                <a:spcPts val="10176"/>
              </a:lnSpc>
            </a:pPr>
            <a:r>
              <a:rPr lang="en-US" sz="7268">
                <a:solidFill>
                  <a:srgbClr val="000000"/>
                </a:solidFill>
                <a:latin typeface="Bebas Neue Bold"/>
              </a:rPr>
              <a:t>income class distribution</a:t>
            </a: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8726088" cy="10514813"/>
          </a:xfrm>
          <a:custGeom>
            <a:avLst/>
            <a:gdLst/>
            <a:ahLst/>
            <a:cxnLst/>
            <a:rect l="l" t="t" r="r" b="b"/>
            <a:pathLst>
              <a:path w="8726088" h="10514813">
                <a:moveTo>
                  <a:pt x="0" y="0"/>
                </a:moveTo>
                <a:lnTo>
                  <a:pt x="8726088" y="0"/>
                </a:lnTo>
                <a:lnTo>
                  <a:pt x="8726088" y="10514813"/>
                </a:lnTo>
                <a:lnTo>
                  <a:pt x="0" y="10514813"/>
                </a:lnTo>
                <a:lnTo>
                  <a:pt x="0" y="0"/>
                </a:lnTo>
                <a:close/>
              </a:path>
            </a:pathLst>
          </a:custGeom>
          <a:blipFill>
            <a:blip r:embed="rId3"/>
            <a:stretch>
              <a:fillRect l="-40430" r="-40430"/>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212451" y="9642319"/>
            <a:ext cx="11714906" cy="436880"/>
          </a:xfrm>
          <a:prstGeom prst="rect">
            <a:avLst/>
          </a:prstGeom>
        </p:spPr>
        <p:txBody>
          <a:bodyPr lIns="0" tIns="0" rIns="0" bIns="0" rtlCol="0" anchor="t">
            <a:spAutoFit/>
          </a:bodyPr>
          <a:lstStyle/>
          <a:p>
            <a:pPr algn="just">
              <a:lnSpc>
                <a:spcPts val="3220"/>
              </a:lnSpc>
            </a:pPr>
            <a:r>
              <a:rPr lang="en-US" sz="2300" spc="62">
                <a:solidFill>
                  <a:srgbClr val="000000"/>
                </a:solidFill>
                <a:latin typeface="Arial Bold"/>
              </a:rPr>
              <a:t>Source: </a:t>
            </a:r>
            <a:r>
              <a:rPr lang="en-US" sz="2300" u="sng" spc="62">
                <a:solidFill>
                  <a:srgbClr val="000000"/>
                </a:solidFill>
                <a:latin typeface="Arial Bold"/>
                <a:hlinkClick r:id="rId4" tooltip="https://www.un.org/en/global-issues/ending-poverty"/>
              </a:rPr>
              <a:t>Peace, dignity and equality on a healthy planet</a:t>
            </a:r>
          </a:p>
        </p:txBody>
      </p:sp>
      <p:sp>
        <p:nvSpPr>
          <p:cNvPr id="7" name="TextBox 7"/>
          <p:cNvSpPr txBox="1"/>
          <p:nvPr/>
        </p:nvSpPr>
        <p:spPr>
          <a:xfrm>
            <a:off x="496697" y="3833133"/>
            <a:ext cx="11440185" cy="4056338"/>
          </a:xfrm>
          <a:prstGeom prst="rect">
            <a:avLst/>
          </a:prstGeom>
        </p:spPr>
        <p:txBody>
          <a:bodyPr lIns="0" tIns="0" rIns="0" bIns="0" rtlCol="0" anchor="t">
            <a:spAutoFit/>
          </a:bodyPr>
          <a:lstStyle/>
          <a:p>
            <a:pPr algn="just">
              <a:lnSpc>
                <a:spcPts val="5322"/>
              </a:lnSpc>
            </a:pPr>
            <a:r>
              <a:rPr lang="en-US" sz="3801">
                <a:solidFill>
                  <a:srgbClr val="000000"/>
                </a:solidFill>
                <a:latin typeface="Arial Bold"/>
              </a:rPr>
              <a:t>Poverty is defined as the state or condition where people and communities </a:t>
            </a:r>
            <a:r>
              <a:rPr lang="en-US" sz="3801">
                <a:solidFill>
                  <a:srgbClr val="000000"/>
                </a:solidFill>
                <a:latin typeface="Arial Bold Italics"/>
              </a:rPr>
              <a:t>cannot</a:t>
            </a:r>
            <a:r>
              <a:rPr lang="en-US" sz="3801">
                <a:solidFill>
                  <a:srgbClr val="000000"/>
                </a:solidFill>
                <a:latin typeface="Arial Bold"/>
              </a:rPr>
              <a:t> meet a minimum standard of living because they lack the proper resources. This can include things like food, clothing, shelter, healthcare, education, and access to other basic necessities.</a:t>
            </a:r>
          </a:p>
        </p:txBody>
      </p:sp>
      <p:sp>
        <p:nvSpPr>
          <p:cNvPr id="8" name="TextBox 8"/>
          <p:cNvSpPr txBox="1"/>
          <p:nvPr/>
        </p:nvSpPr>
        <p:spPr>
          <a:xfrm>
            <a:off x="442425" y="315801"/>
            <a:ext cx="8192311" cy="3164099"/>
          </a:xfrm>
          <a:prstGeom prst="rect">
            <a:avLst/>
          </a:prstGeom>
        </p:spPr>
        <p:txBody>
          <a:bodyPr lIns="0" tIns="0" rIns="0" bIns="0" rtlCol="0" anchor="t">
            <a:spAutoFit/>
          </a:bodyPr>
          <a:lstStyle/>
          <a:p>
            <a:pPr>
              <a:lnSpc>
                <a:spcPts val="12037"/>
              </a:lnSpc>
            </a:pPr>
            <a:r>
              <a:rPr lang="en-US" sz="8597">
                <a:solidFill>
                  <a:srgbClr val="F9FCFF"/>
                </a:solidFill>
                <a:latin typeface="Arial Bold"/>
              </a:rPr>
              <a:t>Background </a:t>
            </a:r>
          </a:p>
          <a:p>
            <a:pPr>
              <a:lnSpc>
                <a:spcPts val="12037"/>
              </a:lnSpc>
            </a:pPr>
            <a:r>
              <a:rPr lang="en-US" sz="8597">
                <a:solidFill>
                  <a:srgbClr val="F9FCFF"/>
                </a:solidFill>
                <a:latin typeface="Arial Bold"/>
              </a:rPr>
              <a:t>of the Study</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61532" r="-61532"/>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0" y="9485795"/>
            <a:ext cx="11151676" cy="581025"/>
          </a:xfrm>
          <a:prstGeom prst="rect">
            <a:avLst/>
          </a:prstGeom>
        </p:spPr>
        <p:txBody>
          <a:bodyPr lIns="0" tIns="0" rIns="0" bIns="0" rtlCol="0" anchor="t">
            <a:spAutoFit/>
          </a:bodyPr>
          <a:lstStyle/>
          <a:p>
            <a:pPr algn="ctr">
              <a:lnSpc>
                <a:spcPts val="4200"/>
              </a:lnSpc>
            </a:pPr>
            <a:r>
              <a:rPr lang="en-US" sz="3000">
                <a:solidFill>
                  <a:srgbClr val="000000"/>
                </a:solidFill>
                <a:latin typeface="Arial Bold"/>
              </a:rPr>
              <a:t>Source: Kaggle - </a:t>
            </a:r>
            <a:r>
              <a:rPr lang="en-US" sz="3000" u="sng">
                <a:solidFill>
                  <a:srgbClr val="000000"/>
                </a:solidFill>
                <a:latin typeface="Arial Bold"/>
                <a:hlinkClick r:id="rId3" tooltip="https://www.kaggle.com/datasets/syuuu1997/filipino-family-income-and-expenditure"/>
              </a:rPr>
              <a:t>Filipino Family Income and Expenditure</a:t>
            </a:r>
          </a:p>
        </p:txBody>
      </p:sp>
      <p:grpSp>
        <p:nvGrpSpPr>
          <p:cNvPr id="7" name="Group 7"/>
          <p:cNvGrpSpPr/>
          <p:nvPr/>
        </p:nvGrpSpPr>
        <p:grpSpPr>
          <a:xfrm>
            <a:off x="482779" y="1985938"/>
            <a:ext cx="11265652" cy="5794991"/>
            <a:chOff x="0" y="0"/>
            <a:chExt cx="15020869" cy="7726655"/>
          </a:xfrm>
        </p:grpSpPr>
        <p:sp>
          <p:nvSpPr>
            <p:cNvPr id="8" name="TextBox 8"/>
            <p:cNvSpPr txBox="1"/>
            <p:nvPr/>
          </p:nvSpPr>
          <p:spPr>
            <a:xfrm>
              <a:off x="3166627" y="7206430"/>
              <a:ext cx="774124" cy="520225"/>
            </a:xfrm>
            <a:prstGeom prst="rect">
              <a:avLst/>
            </a:prstGeom>
          </p:spPr>
          <p:txBody>
            <a:bodyPr lIns="0" tIns="0" rIns="0" bIns="0" rtlCol="0" anchor="t">
              <a:spAutoFit/>
            </a:bodyPr>
            <a:lstStyle/>
            <a:p>
              <a:pPr algn="ctr">
                <a:lnSpc>
                  <a:spcPts val="3029"/>
                </a:lnSpc>
              </a:pPr>
              <a:r>
                <a:rPr lang="en-US" sz="2164">
                  <a:solidFill>
                    <a:srgbClr val="222831"/>
                  </a:solidFill>
                  <a:latin typeface="Arial"/>
                </a:rPr>
                <a:t>Poor</a:t>
              </a:r>
            </a:p>
          </p:txBody>
        </p:sp>
        <p:sp>
          <p:nvSpPr>
            <p:cNvPr id="9" name="TextBox 9"/>
            <p:cNvSpPr txBox="1"/>
            <p:nvPr/>
          </p:nvSpPr>
          <p:spPr>
            <a:xfrm>
              <a:off x="7419521" y="7206430"/>
              <a:ext cx="2097348" cy="520225"/>
            </a:xfrm>
            <a:prstGeom prst="rect">
              <a:avLst/>
            </a:prstGeom>
          </p:spPr>
          <p:txBody>
            <a:bodyPr lIns="0" tIns="0" rIns="0" bIns="0" rtlCol="0" anchor="t">
              <a:spAutoFit/>
            </a:bodyPr>
            <a:lstStyle/>
            <a:p>
              <a:pPr algn="ctr">
                <a:lnSpc>
                  <a:spcPts val="3029"/>
                </a:lnSpc>
              </a:pPr>
              <a:r>
                <a:rPr lang="en-US" sz="2164">
                  <a:solidFill>
                    <a:srgbClr val="222831"/>
                  </a:solidFill>
                  <a:latin typeface="Arial"/>
                </a:rPr>
                <a:t>Middle Class</a:t>
              </a:r>
            </a:p>
          </p:txBody>
        </p:sp>
        <p:sp>
          <p:nvSpPr>
            <p:cNvPr id="10" name="TextBox 10"/>
            <p:cNvSpPr txBox="1"/>
            <p:nvPr/>
          </p:nvSpPr>
          <p:spPr>
            <a:xfrm>
              <a:off x="13016232" y="7206430"/>
              <a:ext cx="732937" cy="520225"/>
            </a:xfrm>
            <a:prstGeom prst="rect">
              <a:avLst/>
            </a:prstGeom>
          </p:spPr>
          <p:txBody>
            <a:bodyPr lIns="0" tIns="0" rIns="0" bIns="0" rtlCol="0" anchor="t">
              <a:spAutoFit/>
            </a:bodyPr>
            <a:lstStyle/>
            <a:p>
              <a:pPr algn="ctr">
                <a:lnSpc>
                  <a:spcPts val="3029"/>
                </a:lnSpc>
              </a:pPr>
              <a:r>
                <a:rPr lang="en-US" sz="2164">
                  <a:solidFill>
                    <a:srgbClr val="222831"/>
                  </a:solidFill>
                  <a:latin typeface="Arial"/>
                </a:rPr>
                <a:t>Rich</a:t>
              </a:r>
            </a:p>
          </p:txBody>
        </p:sp>
        <p:grpSp>
          <p:nvGrpSpPr>
            <p:cNvPr id="11" name="Group 11"/>
            <p:cNvGrpSpPr>
              <a:grpSpLocks noChangeAspect="1"/>
            </p:cNvGrpSpPr>
            <p:nvPr/>
          </p:nvGrpSpPr>
          <p:grpSpPr>
            <a:xfrm>
              <a:off x="1915520" y="212487"/>
              <a:ext cx="13105349" cy="6905959"/>
              <a:chOff x="0" y="0"/>
              <a:chExt cx="10355015" cy="5456650"/>
            </a:xfrm>
          </p:grpSpPr>
          <p:sp>
            <p:nvSpPr>
              <p:cNvPr id="12" name="Freeform 12"/>
              <p:cNvSpPr/>
              <p:nvPr/>
            </p:nvSpPr>
            <p:spPr>
              <a:xfrm>
                <a:off x="0" y="-6350"/>
                <a:ext cx="10355015" cy="12700"/>
              </a:xfrm>
              <a:custGeom>
                <a:avLst/>
                <a:gdLst/>
                <a:ahLst/>
                <a:cxnLst/>
                <a:rect l="l" t="t" r="r" b="b"/>
                <a:pathLst>
                  <a:path w="10355015" h="12700">
                    <a:moveTo>
                      <a:pt x="0" y="0"/>
                    </a:moveTo>
                    <a:lnTo>
                      <a:pt x="10355015" y="0"/>
                    </a:lnTo>
                    <a:lnTo>
                      <a:pt x="10355015" y="12700"/>
                    </a:lnTo>
                    <a:lnTo>
                      <a:pt x="0" y="12700"/>
                    </a:lnTo>
                    <a:close/>
                  </a:path>
                </a:pathLst>
              </a:custGeom>
              <a:solidFill>
                <a:srgbClr val="222831">
                  <a:alpha val="24706"/>
                </a:srgbClr>
              </a:solidFill>
            </p:spPr>
          </p:sp>
          <p:sp>
            <p:nvSpPr>
              <p:cNvPr id="13" name="Freeform 13"/>
              <p:cNvSpPr/>
              <p:nvPr/>
            </p:nvSpPr>
            <p:spPr>
              <a:xfrm>
                <a:off x="0" y="1812534"/>
                <a:ext cx="10355015" cy="12700"/>
              </a:xfrm>
              <a:custGeom>
                <a:avLst/>
                <a:gdLst/>
                <a:ahLst/>
                <a:cxnLst/>
                <a:rect l="l" t="t" r="r" b="b"/>
                <a:pathLst>
                  <a:path w="10355015" h="12700">
                    <a:moveTo>
                      <a:pt x="0" y="0"/>
                    </a:moveTo>
                    <a:lnTo>
                      <a:pt x="10355015" y="0"/>
                    </a:lnTo>
                    <a:lnTo>
                      <a:pt x="10355015" y="12700"/>
                    </a:lnTo>
                    <a:lnTo>
                      <a:pt x="0" y="12700"/>
                    </a:lnTo>
                    <a:close/>
                  </a:path>
                </a:pathLst>
              </a:custGeom>
              <a:solidFill>
                <a:srgbClr val="222831">
                  <a:alpha val="24706"/>
                </a:srgbClr>
              </a:solidFill>
            </p:spPr>
          </p:sp>
          <p:sp>
            <p:nvSpPr>
              <p:cNvPr id="14" name="Freeform 14"/>
              <p:cNvSpPr/>
              <p:nvPr/>
            </p:nvSpPr>
            <p:spPr>
              <a:xfrm>
                <a:off x="0" y="3631417"/>
                <a:ext cx="10355015" cy="12700"/>
              </a:xfrm>
              <a:custGeom>
                <a:avLst/>
                <a:gdLst/>
                <a:ahLst/>
                <a:cxnLst/>
                <a:rect l="l" t="t" r="r" b="b"/>
                <a:pathLst>
                  <a:path w="10355015" h="12700">
                    <a:moveTo>
                      <a:pt x="0" y="0"/>
                    </a:moveTo>
                    <a:lnTo>
                      <a:pt x="10355015" y="0"/>
                    </a:lnTo>
                    <a:lnTo>
                      <a:pt x="10355015" y="12700"/>
                    </a:lnTo>
                    <a:lnTo>
                      <a:pt x="0" y="12700"/>
                    </a:lnTo>
                    <a:close/>
                  </a:path>
                </a:pathLst>
              </a:custGeom>
              <a:solidFill>
                <a:srgbClr val="222831">
                  <a:alpha val="24706"/>
                </a:srgbClr>
              </a:solidFill>
            </p:spPr>
          </p:sp>
          <p:sp>
            <p:nvSpPr>
              <p:cNvPr id="15" name="Freeform 15"/>
              <p:cNvSpPr/>
              <p:nvPr/>
            </p:nvSpPr>
            <p:spPr>
              <a:xfrm>
                <a:off x="0" y="5450301"/>
                <a:ext cx="10355015" cy="12700"/>
              </a:xfrm>
              <a:custGeom>
                <a:avLst/>
                <a:gdLst/>
                <a:ahLst/>
                <a:cxnLst/>
                <a:rect l="l" t="t" r="r" b="b"/>
                <a:pathLst>
                  <a:path w="10355015" h="12700">
                    <a:moveTo>
                      <a:pt x="0" y="0"/>
                    </a:moveTo>
                    <a:lnTo>
                      <a:pt x="10355015" y="0"/>
                    </a:lnTo>
                    <a:lnTo>
                      <a:pt x="10355015" y="12700"/>
                    </a:lnTo>
                    <a:lnTo>
                      <a:pt x="0" y="12700"/>
                    </a:lnTo>
                    <a:close/>
                  </a:path>
                </a:pathLst>
              </a:custGeom>
              <a:solidFill>
                <a:srgbClr val="222831">
                  <a:alpha val="60000"/>
                </a:srgbClr>
              </a:solidFill>
            </p:spPr>
          </p:sp>
        </p:grpSp>
        <p:sp>
          <p:nvSpPr>
            <p:cNvPr id="16" name="TextBox 16"/>
            <p:cNvSpPr txBox="1"/>
            <p:nvPr/>
          </p:nvSpPr>
          <p:spPr>
            <a:xfrm>
              <a:off x="0" y="-95250"/>
              <a:ext cx="1732286" cy="520225"/>
            </a:xfrm>
            <a:prstGeom prst="rect">
              <a:avLst/>
            </a:prstGeom>
          </p:spPr>
          <p:txBody>
            <a:bodyPr lIns="0" tIns="0" rIns="0" bIns="0" rtlCol="0" anchor="t">
              <a:spAutoFit/>
            </a:bodyPr>
            <a:lstStyle/>
            <a:p>
              <a:pPr algn="r">
                <a:lnSpc>
                  <a:spcPts val="3029"/>
                </a:lnSpc>
              </a:pPr>
              <a:r>
                <a:rPr lang="en-US" sz="2164">
                  <a:solidFill>
                    <a:srgbClr val="222831"/>
                  </a:solidFill>
                  <a:latin typeface="Arial"/>
                </a:rPr>
                <a:t>1,500,000 </a:t>
              </a:r>
            </a:p>
          </p:txBody>
        </p:sp>
        <p:sp>
          <p:nvSpPr>
            <p:cNvPr id="17" name="TextBox 17"/>
            <p:cNvSpPr txBox="1"/>
            <p:nvPr/>
          </p:nvSpPr>
          <p:spPr>
            <a:xfrm>
              <a:off x="0" y="2206736"/>
              <a:ext cx="1732286" cy="520225"/>
            </a:xfrm>
            <a:prstGeom prst="rect">
              <a:avLst/>
            </a:prstGeom>
          </p:spPr>
          <p:txBody>
            <a:bodyPr lIns="0" tIns="0" rIns="0" bIns="0" rtlCol="0" anchor="t">
              <a:spAutoFit/>
            </a:bodyPr>
            <a:lstStyle/>
            <a:p>
              <a:pPr algn="r">
                <a:lnSpc>
                  <a:spcPts val="3029"/>
                </a:lnSpc>
              </a:pPr>
              <a:r>
                <a:rPr lang="en-US" sz="2164">
                  <a:solidFill>
                    <a:srgbClr val="222831"/>
                  </a:solidFill>
                  <a:latin typeface="Arial"/>
                </a:rPr>
                <a:t>1,000,000 </a:t>
              </a:r>
            </a:p>
          </p:txBody>
        </p:sp>
        <p:sp>
          <p:nvSpPr>
            <p:cNvPr id="18" name="TextBox 18"/>
            <p:cNvSpPr txBox="1"/>
            <p:nvPr/>
          </p:nvSpPr>
          <p:spPr>
            <a:xfrm>
              <a:off x="305792" y="4508723"/>
              <a:ext cx="1426494" cy="520225"/>
            </a:xfrm>
            <a:prstGeom prst="rect">
              <a:avLst/>
            </a:prstGeom>
          </p:spPr>
          <p:txBody>
            <a:bodyPr lIns="0" tIns="0" rIns="0" bIns="0" rtlCol="0" anchor="t">
              <a:spAutoFit/>
            </a:bodyPr>
            <a:lstStyle/>
            <a:p>
              <a:pPr algn="r">
                <a:lnSpc>
                  <a:spcPts val="3029"/>
                </a:lnSpc>
              </a:pPr>
              <a:r>
                <a:rPr lang="en-US" sz="2164">
                  <a:solidFill>
                    <a:srgbClr val="222831"/>
                  </a:solidFill>
                  <a:latin typeface="Arial"/>
                </a:rPr>
                <a:t>500,000 </a:t>
              </a:r>
            </a:p>
          </p:txBody>
        </p:sp>
        <p:sp>
          <p:nvSpPr>
            <p:cNvPr id="19" name="TextBox 19"/>
            <p:cNvSpPr txBox="1"/>
            <p:nvPr/>
          </p:nvSpPr>
          <p:spPr>
            <a:xfrm>
              <a:off x="1426293" y="6810709"/>
              <a:ext cx="305993" cy="520225"/>
            </a:xfrm>
            <a:prstGeom prst="rect">
              <a:avLst/>
            </a:prstGeom>
          </p:spPr>
          <p:txBody>
            <a:bodyPr lIns="0" tIns="0" rIns="0" bIns="0" rtlCol="0" anchor="t">
              <a:spAutoFit/>
            </a:bodyPr>
            <a:lstStyle/>
            <a:p>
              <a:pPr algn="r">
                <a:lnSpc>
                  <a:spcPts val="3029"/>
                </a:lnSpc>
              </a:pPr>
              <a:r>
                <a:rPr lang="en-US" sz="2164">
                  <a:solidFill>
                    <a:srgbClr val="222831"/>
                  </a:solidFill>
                  <a:latin typeface="Arial"/>
                </a:rPr>
                <a:t>0 </a:t>
              </a:r>
            </a:p>
          </p:txBody>
        </p:sp>
        <p:grpSp>
          <p:nvGrpSpPr>
            <p:cNvPr id="20" name="Group 20"/>
            <p:cNvGrpSpPr>
              <a:grpSpLocks noChangeAspect="1"/>
            </p:cNvGrpSpPr>
            <p:nvPr/>
          </p:nvGrpSpPr>
          <p:grpSpPr>
            <a:xfrm>
              <a:off x="1915520" y="977441"/>
              <a:ext cx="13105349" cy="6141005"/>
              <a:chOff x="0" y="604418"/>
              <a:chExt cx="10355015" cy="4852232"/>
            </a:xfrm>
          </p:grpSpPr>
          <p:sp>
            <p:nvSpPr>
              <p:cNvPr id="21" name="Freeform 21"/>
              <p:cNvSpPr/>
              <p:nvPr/>
            </p:nvSpPr>
            <p:spPr>
              <a:xfrm>
                <a:off x="0" y="4942744"/>
                <a:ext cx="1281677" cy="513907"/>
              </a:xfrm>
              <a:custGeom>
                <a:avLst/>
                <a:gdLst/>
                <a:ahLst/>
                <a:cxnLst/>
                <a:rect l="l" t="t" r="r" b="b"/>
                <a:pathLst>
                  <a:path w="1281677" h="513907">
                    <a:moveTo>
                      <a:pt x="0" y="513907"/>
                    </a:moveTo>
                    <a:lnTo>
                      <a:pt x="0" y="179435"/>
                    </a:lnTo>
                    <a:lnTo>
                      <a:pt x="0" y="179435"/>
                    </a:lnTo>
                    <a:cubicBezTo>
                      <a:pt x="0" y="131846"/>
                      <a:pt x="18905" y="86206"/>
                      <a:pt x="52555" y="52555"/>
                    </a:cubicBezTo>
                    <a:cubicBezTo>
                      <a:pt x="86206" y="18905"/>
                      <a:pt x="131846" y="0"/>
                      <a:pt x="179435" y="0"/>
                    </a:cubicBezTo>
                    <a:lnTo>
                      <a:pt x="1102242" y="0"/>
                    </a:lnTo>
                    <a:cubicBezTo>
                      <a:pt x="1149831" y="0"/>
                      <a:pt x="1195471" y="18905"/>
                      <a:pt x="1229122" y="52555"/>
                    </a:cubicBezTo>
                    <a:cubicBezTo>
                      <a:pt x="1262772" y="86206"/>
                      <a:pt x="1281677" y="131846"/>
                      <a:pt x="1281677" y="179435"/>
                    </a:cubicBezTo>
                    <a:lnTo>
                      <a:pt x="1281677" y="513907"/>
                    </a:lnTo>
                    <a:close/>
                  </a:path>
                </a:pathLst>
              </a:custGeom>
              <a:solidFill>
                <a:srgbClr val="B2935B"/>
              </a:solidFill>
            </p:spPr>
          </p:sp>
          <p:sp>
            <p:nvSpPr>
              <p:cNvPr id="22" name="Freeform 22"/>
              <p:cNvSpPr/>
              <p:nvPr/>
            </p:nvSpPr>
            <p:spPr>
              <a:xfrm>
                <a:off x="3883131" y="4080132"/>
                <a:ext cx="1281677" cy="1376519"/>
              </a:xfrm>
              <a:custGeom>
                <a:avLst/>
                <a:gdLst/>
                <a:ahLst/>
                <a:cxnLst/>
                <a:rect l="l" t="t" r="r" b="b"/>
                <a:pathLst>
                  <a:path w="1281677" h="1376519">
                    <a:moveTo>
                      <a:pt x="0" y="1376519"/>
                    </a:moveTo>
                    <a:lnTo>
                      <a:pt x="0" y="179434"/>
                    </a:lnTo>
                    <a:cubicBezTo>
                      <a:pt x="0" y="131845"/>
                      <a:pt x="18904" y="86205"/>
                      <a:pt x="52555" y="52555"/>
                    </a:cubicBezTo>
                    <a:cubicBezTo>
                      <a:pt x="86205" y="18904"/>
                      <a:pt x="131846" y="0"/>
                      <a:pt x="179435" y="0"/>
                    </a:cubicBezTo>
                    <a:lnTo>
                      <a:pt x="1102242" y="0"/>
                    </a:lnTo>
                    <a:cubicBezTo>
                      <a:pt x="1149831" y="0"/>
                      <a:pt x="1195471" y="18904"/>
                      <a:pt x="1229121" y="52555"/>
                    </a:cubicBezTo>
                    <a:cubicBezTo>
                      <a:pt x="1262772" y="86205"/>
                      <a:pt x="1281677" y="131845"/>
                      <a:pt x="1281677" y="179434"/>
                    </a:cubicBezTo>
                    <a:lnTo>
                      <a:pt x="1281677" y="1376519"/>
                    </a:lnTo>
                    <a:close/>
                  </a:path>
                </a:pathLst>
              </a:custGeom>
              <a:solidFill>
                <a:srgbClr val="B2935B"/>
              </a:solidFill>
            </p:spPr>
          </p:sp>
          <p:sp>
            <p:nvSpPr>
              <p:cNvPr id="23" name="Freeform 23"/>
              <p:cNvSpPr/>
              <p:nvPr/>
            </p:nvSpPr>
            <p:spPr>
              <a:xfrm>
                <a:off x="7766262" y="604418"/>
                <a:ext cx="1281677" cy="4852233"/>
              </a:xfrm>
              <a:custGeom>
                <a:avLst/>
                <a:gdLst/>
                <a:ahLst/>
                <a:cxnLst/>
                <a:rect l="l" t="t" r="r" b="b"/>
                <a:pathLst>
                  <a:path w="1281677" h="4852233">
                    <a:moveTo>
                      <a:pt x="0" y="4852233"/>
                    </a:moveTo>
                    <a:lnTo>
                      <a:pt x="0" y="179435"/>
                    </a:lnTo>
                    <a:cubicBezTo>
                      <a:pt x="0" y="131846"/>
                      <a:pt x="18905" y="86206"/>
                      <a:pt x="52555" y="52555"/>
                    </a:cubicBezTo>
                    <a:cubicBezTo>
                      <a:pt x="86205" y="18905"/>
                      <a:pt x="131845" y="0"/>
                      <a:pt x="179434" y="0"/>
                    </a:cubicBezTo>
                    <a:lnTo>
                      <a:pt x="1102242" y="0"/>
                    </a:lnTo>
                    <a:cubicBezTo>
                      <a:pt x="1149831" y="0"/>
                      <a:pt x="1195471" y="18905"/>
                      <a:pt x="1229121" y="52555"/>
                    </a:cubicBezTo>
                    <a:cubicBezTo>
                      <a:pt x="1262771" y="86206"/>
                      <a:pt x="1281676" y="131846"/>
                      <a:pt x="1281676" y="179435"/>
                    </a:cubicBezTo>
                    <a:lnTo>
                      <a:pt x="1281676" y="4852233"/>
                    </a:lnTo>
                    <a:close/>
                  </a:path>
                </a:pathLst>
              </a:custGeom>
              <a:solidFill>
                <a:srgbClr val="B2935B"/>
              </a:solidFill>
            </p:spPr>
          </p:sp>
          <p:sp>
            <p:nvSpPr>
              <p:cNvPr id="24" name="Freeform 24"/>
              <p:cNvSpPr/>
              <p:nvPr/>
            </p:nvSpPr>
            <p:spPr>
              <a:xfrm>
                <a:off x="1307077" y="4940414"/>
                <a:ext cx="1281677" cy="516237"/>
              </a:xfrm>
              <a:custGeom>
                <a:avLst/>
                <a:gdLst/>
                <a:ahLst/>
                <a:cxnLst/>
                <a:rect l="l" t="t" r="r" b="b"/>
                <a:pathLst>
                  <a:path w="1281677" h="516237">
                    <a:moveTo>
                      <a:pt x="0" y="516237"/>
                    </a:moveTo>
                    <a:lnTo>
                      <a:pt x="0" y="179434"/>
                    </a:lnTo>
                    <a:cubicBezTo>
                      <a:pt x="0" y="131845"/>
                      <a:pt x="18905" y="86205"/>
                      <a:pt x="52555" y="52555"/>
                    </a:cubicBezTo>
                    <a:cubicBezTo>
                      <a:pt x="86206" y="18904"/>
                      <a:pt x="131846" y="0"/>
                      <a:pt x="179435" y="0"/>
                    </a:cubicBezTo>
                    <a:lnTo>
                      <a:pt x="1102242" y="0"/>
                    </a:lnTo>
                    <a:cubicBezTo>
                      <a:pt x="1149831" y="0"/>
                      <a:pt x="1195471" y="18904"/>
                      <a:pt x="1229121" y="52555"/>
                    </a:cubicBezTo>
                    <a:cubicBezTo>
                      <a:pt x="1262772" y="86205"/>
                      <a:pt x="1281677" y="131845"/>
                      <a:pt x="1281677" y="179434"/>
                    </a:cubicBezTo>
                    <a:lnTo>
                      <a:pt x="1281677" y="516237"/>
                    </a:lnTo>
                    <a:close/>
                  </a:path>
                </a:pathLst>
              </a:custGeom>
              <a:solidFill>
                <a:srgbClr val="C2B19C"/>
              </a:solidFill>
            </p:spPr>
          </p:sp>
          <p:sp>
            <p:nvSpPr>
              <p:cNvPr id="25" name="Freeform 25"/>
              <p:cNvSpPr/>
              <p:nvPr/>
            </p:nvSpPr>
            <p:spPr>
              <a:xfrm>
                <a:off x="5190208" y="4474313"/>
                <a:ext cx="1281677" cy="982338"/>
              </a:xfrm>
              <a:custGeom>
                <a:avLst/>
                <a:gdLst/>
                <a:ahLst/>
                <a:cxnLst/>
                <a:rect l="l" t="t" r="r" b="b"/>
                <a:pathLst>
                  <a:path w="1281677" h="982338">
                    <a:moveTo>
                      <a:pt x="0" y="982338"/>
                    </a:moveTo>
                    <a:lnTo>
                      <a:pt x="0" y="179435"/>
                    </a:lnTo>
                    <a:cubicBezTo>
                      <a:pt x="0" y="131846"/>
                      <a:pt x="18904" y="86206"/>
                      <a:pt x="52555" y="52555"/>
                    </a:cubicBezTo>
                    <a:cubicBezTo>
                      <a:pt x="86205" y="18905"/>
                      <a:pt x="131845" y="0"/>
                      <a:pt x="179434" y="0"/>
                    </a:cubicBezTo>
                    <a:lnTo>
                      <a:pt x="1102242" y="0"/>
                    </a:lnTo>
                    <a:cubicBezTo>
                      <a:pt x="1149831" y="0"/>
                      <a:pt x="1195471" y="18905"/>
                      <a:pt x="1229121" y="52555"/>
                    </a:cubicBezTo>
                    <a:cubicBezTo>
                      <a:pt x="1262772" y="86206"/>
                      <a:pt x="1281677" y="131846"/>
                      <a:pt x="1281677" y="179435"/>
                    </a:cubicBezTo>
                    <a:lnTo>
                      <a:pt x="1281677" y="982338"/>
                    </a:lnTo>
                    <a:close/>
                  </a:path>
                </a:pathLst>
              </a:custGeom>
              <a:solidFill>
                <a:srgbClr val="C2B19C"/>
              </a:solidFill>
            </p:spPr>
          </p:sp>
          <p:sp>
            <p:nvSpPr>
              <p:cNvPr id="26" name="Freeform 26"/>
              <p:cNvSpPr/>
              <p:nvPr/>
            </p:nvSpPr>
            <p:spPr>
              <a:xfrm>
                <a:off x="9073338" y="3178255"/>
                <a:ext cx="1281677" cy="2278396"/>
              </a:xfrm>
              <a:custGeom>
                <a:avLst/>
                <a:gdLst/>
                <a:ahLst/>
                <a:cxnLst/>
                <a:rect l="l" t="t" r="r" b="b"/>
                <a:pathLst>
                  <a:path w="1281677" h="2278396">
                    <a:moveTo>
                      <a:pt x="0" y="2278396"/>
                    </a:moveTo>
                    <a:lnTo>
                      <a:pt x="0" y="179435"/>
                    </a:lnTo>
                    <a:cubicBezTo>
                      <a:pt x="0" y="131846"/>
                      <a:pt x="18905" y="86205"/>
                      <a:pt x="52555" y="52555"/>
                    </a:cubicBezTo>
                    <a:cubicBezTo>
                      <a:pt x="86206" y="18905"/>
                      <a:pt x="131846" y="0"/>
                      <a:pt x="179435" y="0"/>
                    </a:cubicBezTo>
                    <a:lnTo>
                      <a:pt x="1102242" y="0"/>
                    </a:lnTo>
                    <a:cubicBezTo>
                      <a:pt x="1149832" y="0"/>
                      <a:pt x="1195472" y="18905"/>
                      <a:pt x="1229122" y="52555"/>
                    </a:cubicBezTo>
                    <a:cubicBezTo>
                      <a:pt x="1262772" y="86205"/>
                      <a:pt x="1281677" y="131846"/>
                      <a:pt x="1281677" y="179435"/>
                    </a:cubicBezTo>
                    <a:lnTo>
                      <a:pt x="1281677" y="2278396"/>
                    </a:lnTo>
                    <a:close/>
                  </a:path>
                </a:pathLst>
              </a:custGeom>
              <a:solidFill>
                <a:srgbClr val="C2B19C"/>
              </a:solidFill>
            </p:spPr>
          </p:sp>
        </p:grpSp>
      </p:grpSp>
      <p:grpSp>
        <p:nvGrpSpPr>
          <p:cNvPr id="27" name="Group 27"/>
          <p:cNvGrpSpPr/>
          <p:nvPr/>
        </p:nvGrpSpPr>
        <p:grpSpPr>
          <a:xfrm>
            <a:off x="2893729" y="8295279"/>
            <a:ext cx="6670753" cy="802206"/>
            <a:chOff x="0" y="0"/>
            <a:chExt cx="8894337" cy="1069608"/>
          </a:xfrm>
        </p:grpSpPr>
        <p:grpSp>
          <p:nvGrpSpPr>
            <p:cNvPr id="28" name="Group 28"/>
            <p:cNvGrpSpPr/>
            <p:nvPr/>
          </p:nvGrpSpPr>
          <p:grpSpPr>
            <a:xfrm>
              <a:off x="0" y="4745"/>
              <a:ext cx="580571" cy="580571"/>
              <a:chOff x="0" y="0"/>
              <a:chExt cx="812800" cy="812800"/>
            </a:xfrm>
          </p:grpSpPr>
          <p:sp>
            <p:nvSpPr>
              <p:cNvPr id="29" name="Freeform 29"/>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B2935B"/>
              </a:solidFill>
            </p:spPr>
          </p:sp>
          <p:sp>
            <p:nvSpPr>
              <p:cNvPr id="30" name="TextBox 30"/>
              <p:cNvSpPr txBox="1"/>
              <p:nvPr/>
            </p:nvSpPr>
            <p:spPr>
              <a:xfrm>
                <a:off x="0" y="-57150"/>
                <a:ext cx="812800" cy="869950"/>
              </a:xfrm>
              <a:prstGeom prst="rect">
                <a:avLst/>
              </a:prstGeom>
            </p:spPr>
            <p:txBody>
              <a:bodyPr lIns="50800" tIns="50800" rIns="50800" bIns="50800" rtlCol="0" anchor="ctr"/>
              <a:lstStyle/>
              <a:p>
                <a:pPr algn="ctr">
                  <a:lnSpc>
                    <a:spcPts val="2137"/>
                  </a:lnSpc>
                </a:pPr>
                <a:endParaRPr/>
              </a:p>
            </p:txBody>
          </p:sp>
        </p:grpSp>
        <p:grpSp>
          <p:nvGrpSpPr>
            <p:cNvPr id="31" name="Group 31"/>
            <p:cNvGrpSpPr/>
            <p:nvPr/>
          </p:nvGrpSpPr>
          <p:grpSpPr>
            <a:xfrm>
              <a:off x="5520254" y="0"/>
              <a:ext cx="557392" cy="557392"/>
              <a:chOff x="0" y="0"/>
              <a:chExt cx="812800" cy="812800"/>
            </a:xfrm>
          </p:grpSpPr>
          <p:sp>
            <p:nvSpPr>
              <p:cNvPr id="32" name="Freeform 32"/>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C2B19C"/>
              </a:solidFill>
            </p:spPr>
          </p:sp>
          <p:sp>
            <p:nvSpPr>
              <p:cNvPr id="33" name="TextBox 33"/>
              <p:cNvSpPr txBox="1"/>
              <p:nvPr/>
            </p:nvSpPr>
            <p:spPr>
              <a:xfrm>
                <a:off x="0" y="-57150"/>
                <a:ext cx="812800" cy="869950"/>
              </a:xfrm>
              <a:prstGeom prst="rect">
                <a:avLst/>
              </a:prstGeom>
            </p:spPr>
            <p:txBody>
              <a:bodyPr lIns="50800" tIns="50800" rIns="50800" bIns="50800" rtlCol="0" anchor="ctr"/>
              <a:lstStyle/>
              <a:p>
                <a:pPr algn="ctr">
                  <a:lnSpc>
                    <a:spcPts val="2137"/>
                  </a:lnSpc>
                </a:pPr>
                <a:endParaRPr/>
              </a:p>
            </p:txBody>
          </p:sp>
        </p:grpSp>
        <p:sp>
          <p:nvSpPr>
            <p:cNvPr id="34" name="TextBox 34"/>
            <p:cNvSpPr txBox="1"/>
            <p:nvPr/>
          </p:nvSpPr>
          <p:spPr>
            <a:xfrm>
              <a:off x="909438" y="25175"/>
              <a:ext cx="2168757" cy="1044433"/>
            </a:xfrm>
            <a:prstGeom prst="rect">
              <a:avLst/>
            </a:prstGeom>
          </p:spPr>
          <p:txBody>
            <a:bodyPr lIns="0" tIns="0" rIns="0" bIns="0" rtlCol="0" anchor="t">
              <a:spAutoFit/>
            </a:bodyPr>
            <a:lstStyle/>
            <a:p>
              <a:pPr>
                <a:lnSpc>
                  <a:spcPts val="3262"/>
                </a:lnSpc>
              </a:pPr>
              <a:r>
                <a:rPr lang="en-US" sz="2330">
                  <a:solidFill>
                    <a:srgbClr val="000000"/>
                  </a:solidFill>
                  <a:latin typeface="DM Sans"/>
                </a:rPr>
                <a:t>TOTAL INCOME</a:t>
              </a:r>
            </a:p>
          </p:txBody>
        </p:sp>
        <p:sp>
          <p:nvSpPr>
            <p:cNvPr id="35" name="TextBox 35"/>
            <p:cNvSpPr txBox="1"/>
            <p:nvPr/>
          </p:nvSpPr>
          <p:spPr>
            <a:xfrm>
              <a:off x="6393383" y="8569"/>
              <a:ext cx="2500954" cy="1013781"/>
            </a:xfrm>
            <a:prstGeom prst="rect">
              <a:avLst/>
            </a:prstGeom>
          </p:spPr>
          <p:txBody>
            <a:bodyPr lIns="0" tIns="0" rIns="0" bIns="0" rtlCol="0" anchor="t">
              <a:spAutoFit/>
            </a:bodyPr>
            <a:lstStyle/>
            <a:p>
              <a:pPr>
                <a:lnSpc>
                  <a:spcPts val="3132"/>
                </a:lnSpc>
              </a:pPr>
              <a:r>
                <a:rPr lang="en-US" sz="2237">
                  <a:solidFill>
                    <a:srgbClr val="000000"/>
                  </a:solidFill>
                  <a:latin typeface="DM Sans"/>
                </a:rPr>
                <a:t>TOTAL EXPENDITURE</a:t>
              </a:r>
            </a:p>
          </p:txBody>
        </p:sp>
      </p:grpSp>
      <p:sp>
        <p:nvSpPr>
          <p:cNvPr id="36" name="TextBox 36"/>
          <p:cNvSpPr txBox="1"/>
          <p:nvPr/>
        </p:nvSpPr>
        <p:spPr>
          <a:xfrm>
            <a:off x="2614308" y="424093"/>
            <a:ext cx="6910289" cy="1249764"/>
          </a:xfrm>
          <a:prstGeom prst="rect">
            <a:avLst/>
          </a:prstGeom>
        </p:spPr>
        <p:txBody>
          <a:bodyPr lIns="0" tIns="0" rIns="0" bIns="0" rtlCol="0" anchor="t">
            <a:spAutoFit/>
          </a:bodyPr>
          <a:lstStyle/>
          <a:p>
            <a:pPr algn="ctr">
              <a:lnSpc>
                <a:spcPts val="10176"/>
              </a:lnSpc>
            </a:pPr>
            <a:r>
              <a:rPr lang="en-US" sz="7268">
                <a:solidFill>
                  <a:srgbClr val="000000"/>
                </a:solidFill>
                <a:latin typeface="Bebas Neue Bold"/>
              </a:rPr>
              <a:t>Expenditure vs Income</a:t>
            </a:r>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61532" r="-61532"/>
            </a:stretch>
          </a:blipFill>
        </p:spPr>
      </p:sp>
      <p:grpSp>
        <p:nvGrpSpPr>
          <p:cNvPr id="3" name="Group 3"/>
          <p:cNvGrpSpPr/>
          <p:nvPr/>
        </p:nvGrpSpPr>
        <p:grpSpPr>
          <a:xfrm>
            <a:off x="0" y="3810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401607" y="4360367"/>
            <a:ext cx="4425402" cy="1853137"/>
          </a:xfrm>
          <a:custGeom>
            <a:avLst/>
            <a:gdLst/>
            <a:ahLst/>
            <a:cxnLst/>
            <a:rect l="l" t="t" r="r" b="b"/>
            <a:pathLst>
              <a:path w="4425402" h="1853137">
                <a:moveTo>
                  <a:pt x="0" y="0"/>
                </a:moveTo>
                <a:lnTo>
                  <a:pt x="4425402" y="0"/>
                </a:lnTo>
                <a:lnTo>
                  <a:pt x="4425402" y="1853137"/>
                </a:lnTo>
                <a:lnTo>
                  <a:pt x="0" y="1853137"/>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7" name="Freeform 7"/>
          <p:cNvSpPr/>
          <p:nvPr/>
        </p:nvSpPr>
        <p:spPr>
          <a:xfrm>
            <a:off x="401607" y="2308992"/>
            <a:ext cx="4425402" cy="1853137"/>
          </a:xfrm>
          <a:custGeom>
            <a:avLst/>
            <a:gdLst/>
            <a:ahLst/>
            <a:cxnLst/>
            <a:rect l="l" t="t" r="r" b="b"/>
            <a:pathLst>
              <a:path w="4425402" h="1853137">
                <a:moveTo>
                  <a:pt x="0" y="0"/>
                </a:moveTo>
                <a:lnTo>
                  <a:pt x="4425402" y="0"/>
                </a:lnTo>
                <a:lnTo>
                  <a:pt x="4425402" y="1853137"/>
                </a:lnTo>
                <a:lnTo>
                  <a:pt x="0" y="1853137"/>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8" name="Freeform 8"/>
          <p:cNvSpPr/>
          <p:nvPr/>
        </p:nvSpPr>
        <p:spPr>
          <a:xfrm>
            <a:off x="702363" y="2667300"/>
            <a:ext cx="957288" cy="1219475"/>
          </a:xfrm>
          <a:custGeom>
            <a:avLst/>
            <a:gdLst/>
            <a:ahLst/>
            <a:cxnLst/>
            <a:rect l="l" t="t" r="r" b="b"/>
            <a:pathLst>
              <a:path w="957288" h="1219475">
                <a:moveTo>
                  <a:pt x="0" y="0"/>
                </a:moveTo>
                <a:lnTo>
                  <a:pt x="957288" y="0"/>
                </a:lnTo>
                <a:lnTo>
                  <a:pt x="957288" y="1219475"/>
                </a:lnTo>
                <a:lnTo>
                  <a:pt x="0" y="1219475"/>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9" name="Freeform 9"/>
          <p:cNvSpPr/>
          <p:nvPr/>
        </p:nvSpPr>
        <p:spPr>
          <a:xfrm>
            <a:off x="702363" y="4600998"/>
            <a:ext cx="957288" cy="1219475"/>
          </a:xfrm>
          <a:custGeom>
            <a:avLst/>
            <a:gdLst/>
            <a:ahLst/>
            <a:cxnLst/>
            <a:rect l="l" t="t" r="r" b="b"/>
            <a:pathLst>
              <a:path w="957288" h="1219475">
                <a:moveTo>
                  <a:pt x="0" y="0"/>
                </a:moveTo>
                <a:lnTo>
                  <a:pt x="957288" y="0"/>
                </a:lnTo>
                <a:lnTo>
                  <a:pt x="957288" y="1219475"/>
                </a:lnTo>
                <a:lnTo>
                  <a:pt x="0" y="1219475"/>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10" name="Freeform 10"/>
          <p:cNvSpPr/>
          <p:nvPr/>
        </p:nvSpPr>
        <p:spPr>
          <a:xfrm>
            <a:off x="401607" y="6413529"/>
            <a:ext cx="4425402" cy="1853137"/>
          </a:xfrm>
          <a:custGeom>
            <a:avLst/>
            <a:gdLst/>
            <a:ahLst/>
            <a:cxnLst/>
            <a:rect l="l" t="t" r="r" b="b"/>
            <a:pathLst>
              <a:path w="4425402" h="1853137">
                <a:moveTo>
                  <a:pt x="0" y="0"/>
                </a:moveTo>
                <a:lnTo>
                  <a:pt x="4425402" y="0"/>
                </a:lnTo>
                <a:lnTo>
                  <a:pt x="4425402" y="1853138"/>
                </a:lnTo>
                <a:lnTo>
                  <a:pt x="0" y="1853138"/>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11" name="Freeform 11"/>
          <p:cNvSpPr/>
          <p:nvPr/>
        </p:nvSpPr>
        <p:spPr>
          <a:xfrm>
            <a:off x="702363" y="6689754"/>
            <a:ext cx="957288" cy="1219475"/>
          </a:xfrm>
          <a:custGeom>
            <a:avLst/>
            <a:gdLst/>
            <a:ahLst/>
            <a:cxnLst/>
            <a:rect l="l" t="t" r="r" b="b"/>
            <a:pathLst>
              <a:path w="957288" h="1219475">
                <a:moveTo>
                  <a:pt x="0" y="0"/>
                </a:moveTo>
                <a:lnTo>
                  <a:pt x="957288" y="0"/>
                </a:lnTo>
                <a:lnTo>
                  <a:pt x="957288" y="1219476"/>
                </a:lnTo>
                <a:lnTo>
                  <a:pt x="0" y="1219476"/>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12" name="Freeform 12"/>
          <p:cNvSpPr/>
          <p:nvPr/>
        </p:nvSpPr>
        <p:spPr>
          <a:xfrm>
            <a:off x="5406187" y="2667300"/>
            <a:ext cx="6876733" cy="5570154"/>
          </a:xfrm>
          <a:custGeom>
            <a:avLst/>
            <a:gdLst/>
            <a:ahLst/>
            <a:cxnLst/>
            <a:rect l="l" t="t" r="r" b="b"/>
            <a:pathLst>
              <a:path w="6876733" h="5570154">
                <a:moveTo>
                  <a:pt x="0" y="0"/>
                </a:moveTo>
                <a:lnTo>
                  <a:pt x="6876733" y="0"/>
                </a:lnTo>
                <a:lnTo>
                  <a:pt x="6876733" y="5570154"/>
                </a:lnTo>
                <a:lnTo>
                  <a:pt x="0" y="5570154"/>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13" name="TextBox 13"/>
          <p:cNvSpPr txBox="1"/>
          <p:nvPr/>
        </p:nvSpPr>
        <p:spPr>
          <a:xfrm>
            <a:off x="0" y="9485795"/>
            <a:ext cx="11151676" cy="581025"/>
          </a:xfrm>
          <a:prstGeom prst="rect">
            <a:avLst/>
          </a:prstGeom>
        </p:spPr>
        <p:txBody>
          <a:bodyPr lIns="0" tIns="0" rIns="0" bIns="0" rtlCol="0" anchor="t">
            <a:spAutoFit/>
          </a:bodyPr>
          <a:lstStyle/>
          <a:p>
            <a:pPr algn="ctr">
              <a:lnSpc>
                <a:spcPts val="4200"/>
              </a:lnSpc>
            </a:pPr>
            <a:r>
              <a:rPr lang="en-US" sz="3000">
                <a:solidFill>
                  <a:srgbClr val="000000"/>
                </a:solidFill>
                <a:latin typeface="Arial Bold"/>
              </a:rPr>
              <a:t>Source: Kaggle - </a:t>
            </a:r>
            <a:r>
              <a:rPr lang="en-US" sz="3000" u="sng">
                <a:solidFill>
                  <a:srgbClr val="000000"/>
                </a:solidFill>
                <a:latin typeface="Arial Bold"/>
                <a:hlinkClick r:id="rId9" tooltip="https://www.kaggle.com/datasets/syuuu1997/filipino-family-income-and-expenditure"/>
              </a:rPr>
              <a:t>Filipino Family Income and Expenditure</a:t>
            </a:r>
          </a:p>
        </p:txBody>
      </p:sp>
      <p:sp>
        <p:nvSpPr>
          <p:cNvPr id="14" name="TextBox 14"/>
          <p:cNvSpPr txBox="1"/>
          <p:nvPr/>
        </p:nvSpPr>
        <p:spPr>
          <a:xfrm>
            <a:off x="2614308" y="424093"/>
            <a:ext cx="6910289" cy="1249764"/>
          </a:xfrm>
          <a:prstGeom prst="rect">
            <a:avLst/>
          </a:prstGeom>
        </p:spPr>
        <p:txBody>
          <a:bodyPr lIns="0" tIns="0" rIns="0" bIns="0" rtlCol="0" anchor="t">
            <a:spAutoFit/>
          </a:bodyPr>
          <a:lstStyle/>
          <a:p>
            <a:pPr algn="ctr">
              <a:lnSpc>
                <a:spcPts val="10176"/>
              </a:lnSpc>
            </a:pPr>
            <a:r>
              <a:rPr lang="en-US" sz="7268">
                <a:solidFill>
                  <a:srgbClr val="000000"/>
                </a:solidFill>
                <a:latin typeface="Bebas Neue Bold"/>
              </a:rPr>
              <a:t>Expenditure vs Income</a:t>
            </a:r>
          </a:p>
        </p:txBody>
      </p:sp>
      <p:sp>
        <p:nvSpPr>
          <p:cNvPr id="15" name="TextBox 15"/>
          <p:cNvSpPr txBox="1"/>
          <p:nvPr/>
        </p:nvSpPr>
        <p:spPr>
          <a:xfrm>
            <a:off x="1887221" y="2543475"/>
            <a:ext cx="928967" cy="612804"/>
          </a:xfrm>
          <a:prstGeom prst="rect">
            <a:avLst/>
          </a:prstGeom>
        </p:spPr>
        <p:txBody>
          <a:bodyPr lIns="0" tIns="0" rIns="0" bIns="0" rtlCol="0" anchor="t">
            <a:spAutoFit/>
          </a:bodyPr>
          <a:lstStyle/>
          <a:p>
            <a:pPr algn="ctr">
              <a:lnSpc>
                <a:spcPts val="4495"/>
              </a:lnSpc>
            </a:pPr>
            <a:r>
              <a:rPr lang="en-US" sz="3211">
                <a:solidFill>
                  <a:srgbClr val="000000"/>
                </a:solidFill>
                <a:latin typeface="Arial Bold"/>
              </a:rPr>
              <a:t>Poor</a:t>
            </a:r>
          </a:p>
        </p:txBody>
      </p:sp>
      <p:sp>
        <p:nvSpPr>
          <p:cNvPr id="16" name="TextBox 16"/>
          <p:cNvSpPr txBox="1"/>
          <p:nvPr/>
        </p:nvSpPr>
        <p:spPr>
          <a:xfrm>
            <a:off x="1887221" y="4477173"/>
            <a:ext cx="2492807" cy="612804"/>
          </a:xfrm>
          <a:prstGeom prst="rect">
            <a:avLst/>
          </a:prstGeom>
        </p:spPr>
        <p:txBody>
          <a:bodyPr lIns="0" tIns="0" rIns="0" bIns="0" rtlCol="0" anchor="t">
            <a:spAutoFit/>
          </a:bodyPr>
          <a:lstStyle/>
          <a:p>
            <a:pPr algn="ctr">
              <a:lnSpc>
                <a:spcPts val="4495"/>
              </a:lnSpc>
            </a:pPr>
            <a:r>
              <a:rPr lang="en-US" sz="3211">
                <a:solidFill>
                  <a:srgbClr val="000000"/>
                </a:solidFill>
                <a:latin typeface="Arial Bold"/>
              </a:rPr>
              <a:t>Middle Class</a:t>
            </a:r>
          </a:p>
        </p:txBody>
      </p:sp>
      <p:sp>
        <p:nvSpPr>
          <p:cNvPr id="17" name="TextBox 17"/>
          <p:cNvSpPr txBox="1"/>
          <p:nvPr/>
        </p:nvSpPr>
        <p:spPr>
          <a:xfrm>
            <a:off x="1752600" y="6565929"/>
            <a:ext cx="1099210" cy="577081"/>
          </a:xfrm>
          <a:prstGeom prst="rect">
            <a:avLst/>
          </a:prstGeom>
        </p:spPr>
        <p:txBody>
          <a:bodyPr wrap="square" lIns="0" tIns="0" rIns="0" bIns="0" rtlCol="0" anchor="t">
            <a:spAutoFit/>
          </a:bodyPr>
          <a:lstStyle/>
          <a:p>
            <a:pPr algn="ctr">
              <a:lnSpc>
                <a:spcPts val="4495"/>
              </a:lnSpc>
            </a:pPr>
            <a:r>
              <a:rPr lang="en-US" sz="3211" dirty="0">
                <a:solidFill>
                  <a:srgbClr val="000000"/>
                </a:solidFill>
                <a:latin typeface="Arial Bold"/>
              </a:rPr>
              <a:t>Rich</a:t>
            </a:r>
          </a:p>
        </p:txBody>
      </p:sp>
      <p:sp>
        <p:nvSpPr>
          <p:cNvPr id="18" name="TextBox 18"/>
          <p:cNvSpPr txBox="1"/>
          <p:nvPr/>
        </p:nvSpPr>
        <p:spPr>
          <a:xfrm>
            <a:off x="1750262" y="2946728"/>
            <a:ext cx="2766724" cy="987450"/>
          </a:xfrm>
          <a:prstGeom prst="rect">
            <a:avLst/>
          </a:prstGeom>
        </p:spPr>
        <p:txBody>
          <a:bodyPr lIns="0" tIns="0" rIns="0" bIns="0" rtlCol="0" anchor="t">
            <a:spAutoFit/>
          </a:bodyPr>
          <a:lstStyle/>
          <a:p>
            <a:pPr algn="ctr">
              <a:lnSpc>
                <a:spcPts val="7727"/>
              </a:lnSpc>
            </a:pPr>
            <a:r>
              <a:rPr lang="en-US" sz="4800" dirty="0">
                <a:solidFill>
                  <a:srgbClr val="000000"/>
                </a:solidFill>
                <a:latin typeface="Arial Bold"/>
              </a:rPr>
              <a:t>-0.00453</a:t>
            </a:r>
          </a:p>
        </p:txBody>
      </p:sp>
      <p:sp>
        <p:nvSpPr>
          <p:cNvPr id="19" name="TextBox 19"/>
          <p:cNvSpPr txBox="1"/>
          <p:nvPr/>
        </p:nvSpPr>
        <p:spPr>
          <a:xfrm>
            <a:off x="1866975" y="5001186"/>
            <a:ext cx="2533299" cy="987450"/>
          </a:xfrm>
          <a:prstGeom prst="rect">
            <a:avLst/>
          </a:prstGeom>
        </p:spPr>
        <p:txBody>
          <a:bodyPr lIns="0" tIns="0" rIns="0" bIns="0" rtlCol="0" anchor="t">
            <a:spAutoFit/>
          </a:bodyPr>
          <a:lstStyle/>
          <a:p>
            <a:pPr algn="ctr">
              <a:lnSpc>
                <a:spcPts val="7727"/>
              </a:lnSpc>
            </a:pPr>
            <a:r>
              <a:rPr lang="en-US" sz="4800" dirty="0">
                <a:solidFill>
                  <a:srgbClr val="000000"/>
                </a:solidFill>
                <a:latin typeface="Arial Bold"/>
              </a:rPr>
              <a:t>0.71371</a:t>
            </a:r>
          </a:p>
        </p:txBody>
      </p:sp>
      <p:sp>
        <p:nvSpPr>
          <p:cNvPr id="20" name="TextBox 20"/>
          <p:cNvSpPr txBox="1"/>
          <p:nvPr/>
        </p:nvSpPr>
        <p:spPr>
          <a:xfrm>
            <a:off x="2061854" y="6969183"/>
            <a:ext cx="2143541" cy="987450"/>
          </a:xfrm>
          <a:prstGeom prst="rect">
            <a:avLst/>
          </a:prstGeom>
        </p:spPr>
        <p:txBody>
          <a:bodyPr lIns="0" tIns="0" rIns="0" bIns="0" rtlCol="0" anchor="t">
            <a:spAutoFit/>
          </a:bodyPr>
          <a:lstStyle/>
          <a:p>
            <a:pPr algn="ctr">
              <a:lnSpc>
                <a:spcPts val="7727"/>
              </a:lnSpc>
            </a:pPr>
            <a:r>
              <a:rPr lang="en-US" sz="4800" dirty="0">
                <a:solidFill>
                  <a:srgbClr val="000000"/>
                </a:solidFill>
                <a:latin typeface="Arial Bold"/>
              </a:rPr>
              <a:t>0.4694</a:t>
            </a:r>
          </a:p>
        </p:txBody>
      </p:sp>
      <p:sp>
        <p:nvSpPr>
          <p:cNvPr id="21" name="TextBox 21"/>
          <p:cNvSpPr txBox="1"/>
          <p:nvPr/>
        </p:nvSpPr>
        <p:spPr>
          <a:xfrm>
            <a:off x="5995719" y="3121261"/>
            <a:ext cx="5575838" cy="4247016"/>
          </a:xfrm>
          <a:prstGeom prst="rect">
            <a:avLst/>
          </a:prstGeom>
        </p:spPr>
        <p:txBody>
          <a:bodyPr lIns="0" tIns="0" rIns="0" bIns="0" rtlCol="0" anchor="t">
            <a:spAutoFit/>
          </a:bodyPr>
          <a:lstStyle/>
          <a:p>
            <a:pPr>
              <a:lnSpc>
                <a:spcPts val="4787"/>
              </a:lnSpc>
            </a:pPr>
            <a:r>
              <a:rPr lang="en-US" sz="3419">
                <a:solidFill>
                  <a:srgbClr val="000000"/>
                </a:solidFill>
                <a:latin typeface="Arial Bold"/>
              </a:rPr>
              <a:t>Result shows that the income accumulated by the poor annually and in average is not enough to sustain the family comparable to the middle and the rich</a:t>
            </a:r>
          </a:p>
        </p:txBody>
      </p:sp>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61532" r="-61532"/>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0" y="9485795"/>
            <a:ext cx="11151676" cy="581025"/>
          </a:xfrm>
          <a:prstGeom prst="rect">
            <a:avLst/>
          </a:prstGeom>
        </p:spPr>
        <p:txBody>
          <a:bodyPr lIns="0" tIns="0" rIns="0" bIns="0" rtlCol="0" anchor="t">
            <a:spAutoFit/>
          </a:bodyPr>
          <a:lstStyle/>
          <a:p>
            <a:pPr algn="ctr">
              <a:lnSpc>
                <a:spcPts val="4200"/>
              </a:lnSpc>
            </a:pPr>
            <a:r>
              <a:rPr lang="en-US" sz="3000">
                <a:solidFill>
                  <a:srgbClr val="000000"/>
                </a:solidFill>
                <a:latin typeface="Arial Bold"/>
              </a:rPr>
              <a:t>Source: Kaggle - </a:t>
            </a:r>
            <a:r>
              <a:rPr lang="en-US" sz="3000" u="sng">
                <a:solidFill>
                  <a:srgbClr val="000000"/>
                </a:solidFill>
                <a:latin typeface="Arial Bold"/>
                <a:hlinkClick r:id="rId3" tooltip="https://www.kaggle.com/datasets/syuuu1997/filipino-family-income-and-expenditure"/>
              </a:rPr>
              <a:t>Filipino Family Income and Expenditure</a:t>
            </a:r>
          </a:p>
        </p:txBody>
      </p:sp>
      <p:sp>
        <p:nvSpPr>
          <p:cNvPr id="7" name="TextBox 7"/>
          <p:cNvSpPr txBox="1"/>
          <p:nvPr/>
        </p:nvSpPr>
        <p:spPr>
          <a:xfrm>
            <a:off x="852161" y="647907"/>
            <a:ext cx="10753887" cy="1249764"/>
          </a:xfrm>
          <a:prstGeom prst="rect">
            <a:avLst/>
          </a:prstGeom>
        </p:spPr>
        <p:txBody>
          <a:bodyPr lIns="0" tIns="0" rIns="0" bIns="0" rtlCol="0" anchor="t">
            <a:spAutoFit/>
          </a:bodyPr>
          <a:lstStyle/>
          <a:p>
            <a:pPr algn="ctr">
              <a:lnSpc>
                <a:spcPts val="10176"/>
              </a:lnSpc>
            </a:pPr>
            <a:r>
              <a:rPr lang="en-US" sz="7268">
                <a:solidFill>
                  <a:srgbClr val="000000"/>
                </a:solidFill>
                <a:latin typeface="Bebas Neue Bold"/>
              </a:rPr>
              <a:t>Main source of income distribution</a:t>
            </a:r>
          </a:p>
        </p:txBody>
      </p:sp>
      <p:grpSp>
        <p:nvGrpSpPr>
          <p:cNvPr id="8" name="Group 8"/>
          <p:cNvGrpSpPr/>
          <p:nvPr/>
        </p:nvGrpSpPr>
        <p:grpSpPr>
          <a:xfrm>
            <a:off x="491879" y="2290303"/>
            <a:ext cx="8247076" cy="6463370"/>
            <a:chOff x="0" y="0"/>
            <a:chExt cx="2599994" cy="2037658"/>
          </a:xfrm>
        </p:grpSpPr>
        <p:sp>
          <p:nvSpPr>
            <p:cNvPr id="9" name="Freeform 9"/>
            <p:cNvSpPr/>
            <p:nvPr/>
          </p:nvSpPr>
          <p:spPr>
            <a:xfrm>
              <a:off x="0" y="0"/>
              <a:ext cx="2599994" cy="2037658"/>
            </a:xfrm>
            <a:custGeom>
              <a:avLst/>
              <a:gdLst/>
              <a:ahLst/>
              <a:cxnLst/>
              <a:rect l="l" t="t" r="r" b="b"/>
              <a:pathLst>
                <a:path w="2599994" h="2037658">
                  <a:moveTo>
                    <a:pt x="65712" y="0"/>
                  </a:moveTo>
                  <a:lnTo>
                    <a:pt x="2534282" y="0"/>
                  </a:lnTo>
                  <a:cubicBezTo>
                    <a:pt x="2570573" y="0"/>
                    <a:pt x="2599994" y="29420"/>
                    <a:pt x="2599994" y="65712"/>
                  </a:cubicBezTo>
                  <a:lnTo>
                    <a:pt x="2599994" y="1971946"/>
                  </a:lnTo>
                  <a:cubicBezTo>
                    <a:pt x="2599994" y="2008238"/>
                    <a:pt x="2570573" y="2037658"/>
                    <a:pt x="2534282" y="2037658"/>
                  </a:cubicBezTo>
                  <a:lnTo>
                    <a:pt x="65712" y="2037658"/>
                  </a:lnTo>
                  <a:cubicBezTo>
                    <a:pt x="29420" y="2037658"/>
                    <a:pt x="0" y="2008238"/>
                    <a:pt x="0" y="1971946"/>
                  </a:cubicBezTo>
                  <a:lnTo>
                    <a:pt x="0" y="65712"/>
                  </a:lnTo>
                  <a:cubicBezTo>
                    <a:pt x="0" y="29420"/>
                    <a:pt x="29420" y="0"/>
                    <a:pt x="65712" y="0"/>
                  </a:cubicBezTo>
                  <a:close/>
                </a:path>
              </a:pathLst>
            </a:custGeom>
            <a:solidFill>
              <a:srgbClr val="F2F2F2"/>
            </a:solidFill>
            <a:ln w="57150">
              <a:solidFill>
                <a:srgbClr val="2D2D2D"/>
              </a:solidFill>
            </a:ln>
          </p:spPr>
        </p:sp>
        <p:sp>
          <p:nvSpPr>
            <p:cNvPr id="10" name="TextBox 10"/>
            <p:cNvSpPr txBox="1"/>
            <p:nvPr/>
          </p:nvSpPr>
          <p:spPr>
            <a:xfrm>
              <a:off x="0" y="0"/>
              <a:ext cx="812800" cy="812800"/>
            </a:xfrm>
            <a:prstGeom prst="rect">
              <a:avLst/>
            </a:prstGeom>
          </p:spPr>
          <p:txBody>
            <a:bodyPr lIns="32811" tIns="32811" rIns="32811" bIns="32811" rtlCol="0" anchor="ctr"/>
            <a:lstStyle/>
            <a:p>
              <a:pPr algn="ctr">
                <a:lnSpc>
                  <a:spcPts val="1860"/>
                </a:lnSpc>
              </a:pPr>
              <a:endParaRPr/>
            </a:p>
          </p:txBody>
        </p:sp>
      </p:grpSp>
      <p:grpSp>
        <p:nvGrpSpPr>
          <p:cNvPr id="11" name="Group 11"/>
          <p:cNvGrpSpPr/>
          <p:nvPr/>
        </p:nvGrpSpPr>
        <p:grpSpPr>
          <a:xfrm>
            <a:off x="6228627" y="2653136"/>
            <a:ext cx="5737704" cy="5737704"/>
            <a:chOff x="0" y="0"/>
            <a:chExt cx="812800" cy="812800"/>
          </a:xfrm>
        </p:grpSpPr>
        <p:sp>
          <p:nvSpPr>
            <p:cNvPr id="12" name="Freeform 12"/>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2D2D2D"/>
            </a:solidFill>
          </p:spPr>
        </p:sp>
        <p:sp>
          <p:nvSpPr>
            <p:cNvPr id="13" name="TextBox 13"/>
            <p:cNvSpPr txBox="1"/>
            <p:nvPr/>
          </p:nvSpPr>
          <p:spPr>
            <a:xfrm>
              <a:off x="76200" y="28575"/>
              <a:ext cx="660400" cy="708025"/>
            </a:xfrm>
            <a:prstGeom prst="rect">
              <a:avLst/>
            </a:prstGeom>
          </p:spPr>
          <p:txBody>
            <a:bodyPr lIns="50800" tIns="50800" rIns="50800" bIns="50800" rtlCol="0" anchor="ctr"/>
            <a:lstStyle/>
            <a:p>
              <a:pPr algn="ctr">
                <a:lnSpc>
                  <a:spcPts val="1920"/>
                </a:lnSpc>
              </a:pPr>
              <a:endParaRPr/>
            </a:p>
          </p:txBody>
        </p:sp>
      </p:grpSp>
      <p:grpSp>
        <p:nvGrpSpPr>
          <p:cNvPr id="14" name="Group 14"/>
          <p:cNvGrpSpPr/>
          <p:nvPr/>
        </p:nvGrpSpPr>
        <p:grpSpPr>
          <a:xfrm>
            <a:off x="6299730" y="2724239"/>
            <a:ext cx="5595498" cy="5595498"/>
            <a:chOff x="0" y="0"/>
            <a:chExt cx="7460664" cy="7460664"/>
          </a:xfrm>
        </p:grpSpPr>
        <p:grpSp>
          <p:nvGrpSpPr>
            <p:cNvPr id="15" name="Group 15"/>
            <p:cNvGrpSpPr>
              <a:grpSpLocks noChangeAspect="1"/>
            </p:cNvGrpSpPr>
            <p:nvPr/>
          </p:nvGrpSpPr>
          <p:grpSpPr>
            <a:xfrm>
              <a:off x="0" y="0"/>
              <a:ext cx="7460664" cy="7460664"/>
              <a:chOff x="0" y="0"/>
              <a:chExt cx="2540000" cy="2540000"/>
            </a:xfrm>
          </p:grpSpPr>
          <p:sp>
            <p:nvSpPr>
              <p:cNvPr id="16" name="Freeform 16"/>
              <p:cNvSpPr/>
              <p:nvPr/>
            </p:nvSpPr>
            <p:spPr>
              <a:xfrm>
                <a:off x="1270000" y="0"/>
                <a:ext cx="1272270" cy="2539973"/>
              </a:xfrm>
              <a:custGeom>
                <a:avLst/>
                <a:gdLst/>
                <a:ahLst/>
                <a:cxnLst/>
                <a:rect l="l" t="t" r="r" b="b"/>
                <a:pathLst>
                  <a:path w="1272270" h="2539973">
                    <a:moveTo>
                      <a:pt x="0" y="0"/>
                    </a:moveTo>
                    <a:lnTo>
                      <a:pt x="0" y="0"/>
                    </a:lnTo>
                    <a:cubicBezTo>
                      <a:pt x="699773" y="8"/>
                      <a:pt x="1267688" y="566073"/>
                      <a:pt x="1269979" y="1265842"/>
                    </a:cubicBezTo>
                    <a:cubicBezTo>
                      <a:pt x="1272270" y="1965611"/>
                      <a:pt x="708074" y="2535382"/>
                      <a:pt x="8317" y="2539973"/>
                    </a:cubicBezTo>
                    <a:lnTo>
                      <a:pt x="0" y="1270000"/>
                    </a:lnTo>
                    <a:close/>
                  </a:path>
                </a:pathLst>
              </a:custGeom>
              <a:solidFill>
                <a:srgbClr val="B2935B"/>
              </a:solidFill>
            </p:spPr>
          </p:sp>
          <p:sp>
            <p:nvSpPr>
              <p:cNvPr id="17" name="Freeform 17"/>
              <p:cNvSpPr/>
              <p:nvPr/>
            </p:nvSpPr>
            <p:spPr>
              <a:xfrm>
                <a:off x="232" y="1270000"/>
                <a:ext cx="1341547" cy="1287473"/>
              </a:xfrm>
              <a:custGeom>
                <a:avLst/>
                <a:gdLst/>
                <a:ahLst/>
                <a:cxnLst/>
                <a:rect l="l" t="t" r="r" b="b"/>
                <a:pathLst>
                  <a:path w="1341547" h="1287473">
                    <a:moveTo>
                      <a:pt x="1341547" y="1267970"/>
                    </a:moveTo>
                    <a:cubicBezTo>
                      <a:pt x="997029" y="1287473"/>
                      <a:pt x="659406" y="1165946"/>
                      <a:pt x="406351" y="931349"/>
                    </a:cubicBezTo>
                    <a:cubicBezTo>
                      <a:pt x="153296" y="696751"/>
                      <a:pt x="6596" y="369281"/>
                      <a:pt x="0" y="24275"/>
                    </a:cubicBezTo>
                    <a:lnTo>
                      <a:pt x="1269768" y="0"/>
                    </a:lnTo>
                    <a:close/>
                  </a:path>
                </a:pathLst>
              </a:custGeom>
              <a:solidFill>
                <a:srgbClr val="473C38"/>
              </a:solidFill>
            </p:spPr>
          </p:sp>
          <p:sp>
            <p:nvSpPr>
              <p:cNvPr id="18" name="Freeform 18"/>
              <p:cNvSpPr/>
              <p:nvPr/>
            </p:nvSpPr>
            <p:spPr>
              <a:xfrm>
                <a:off x="-21280" y="0"/>
                <a:ext cx="1291280" cy="1357706"/>
              </a:xfrm>
              <a:custGeom>
                <a:avLst/>
                <a:gdLst/>
                <a:ahLst/>
                <a:cxnLst/>
                <a:rect l="l" t="t" r="r" b="b"/>
                <a:pathLst>
                  <a:path w="1291280" h="1357706">
                    <a:moveTo>
                      <a:pt x="24312" y="1357706"/>
                    </a:moveTo>
                    <a:cubicBezTo>
                      <a:pt x="0" y="1006509"/>
                      <a:pt x="122554" y="660977"/>
                      <a:pt x="362720" y="403584"/>
                    </a:cubicBezTo>
                    <a:cubicBezTo>
                      <a:pt x="602886" y="146192"/>
                      <a:pt x="939115" y="35"/>
                      <a:pt x="1291153" y="0"/>
                    </a:cubicBezTo>
                    <a:lnTo>
                      <a:pt x="1291280" y="1270000"/>
                    </a:lnTo>
                    <a:close/>
                  </a:path>
                </a:pathLst>
              </a:custGeom>
              <a:solidFill>
                <a:srgbClr val="FFE5B6"/>
              </a:solidFill>
            </p:spPr>
          </p:sp>
        </p:grpSp>
      </p:grpSp>
      <p:sp>
        <p:nvSpPr>
          <p:cNvPr id="19" name="TextBox 19"/>
          <p:cNvSpPr txBox="1"/>
          <p:nvPr/>
        </p:nvSpPr>
        <p:spPr>
          <a:xfrm>
            <a:off x="852161" y="3079984"/>
            <a:ext cx="5600112" cy="2260989"/>
          </a:xfrm>
          <a:prstGeom prst="rect">
            <a:avLst/>
          </a:prstGeom>
        </p:spPr>
        <p:txBody>
          <a:bodyPr lIns="0" tIns="0" rIns="0" bIns="0" rtlCol="0" anchor="t">
            <a:spAutoFit/>
          </a:bodyPr>
          <a:lstStyle/>
          <a:p>
            <a:pPr>
              <a:lnSpc>
                <a:spcPts val="3529"/>
              </a:lnSpc>
            </a:pPr>
            <a:r>
              <a:rPr lang="en-US" sz="2152">
                <a:solidFill>
                  <a:srgbClr val="2D2D2D"/>
                </a:solidFill>
                <a:latin typeface="Arial"/>
              </a:rPr>
              <a:t>Income source distribution shows that most of the population is dependent on </a:t>
            </a:r>
            <a:r>
              <a:rPr lang="en-US" sz="2152">
                <a:solidFill>
                  <a:srgbClr val="2D2D2D"/>
                </a:solidFill>
                <a:latin typeface="Arial Bold"/>
              </a:rPr>
              <a:t>Other</a:t>
            </a:r>
            <a:r>
              <a:rPr lang="en-US" sz="2152">
                <a:solidFill>
                  <a:srgbClr val="2D2D2D"/>
                </a:solidFill>
                <a:latin typeface="Arial"/>
              </a:rPr>
              <a:t> sources of income (i.e freelancing and other side jobs). Comprising 49.1% or 20,387 households practicing it.</a:t>
            </a:r>
          </a:p>
        </p:txBody>
      </p:sp>
      <p:sp>
        <p:nvSpPr>
          <p:cNvPr id="20" name="TextBox 20"/>
          <p:cNvSpPr txBox="1"/>
          <p:nvPr/>
        </p:nvSpPr>
        <p:spPr>
          <a:xfrm>
            <a:off x="7686349" y="3676650"/>
            <a:ext cx="1233417" cy="533400"/>
          </a:xfrm>
          <a:prstGeom prst="rect">
            <a:avLst/>
          </a:prstGeom>
        </p:spPr>
        <p:txBody>
          <a:bodyPr lIns="0" tIns="0" rIns="0" bIns="0" rtlCol="0" anchor="t">
            <a:spAutoFit/>
          </a:bodyPr>
          <a:lstStyle/>
          <a:p>
            <a:pPr algn="ctr">
              <a:lnSpc>
                <a:spcPts val="3725"/>
              </a:lnSpc>
            </a:pPr>
            <a:r>
              <a:rPr lang="en-US" sz="3104">
                <a:solidFill>
                  <a:srgbClr val="2D2D2D"/>
                </a:solidFill>
                <a:latin typeface="Arial"/>
              </a:rPr>
              <a:t>26.1%</a:t>
            </a:r>
          </a:p>
        </p:txBody>
      </p:sp>
      <p:sp>
        <p:nvSpPr>
          <p:cNvPr id="21" name="TextBox 21"/>
          <p:cNvSpPr txBox="1"/>
          <p:nvPr/>
        </p:nvSpPr>
        <p:spPr>
          <a:xfrm>
            <a:off x="9721163" y="5191509"/>
            <a:ext cx="1497197" cy="533400"/>
          </a:xfrm>
          <a:prstGeom prst="rect">
            <a:avLst/>
          </a:prstGeom>
        </p:spPr>
        <p:txBody>
          <a:bodyPr lIns="0" tIns="0" rIns="0" bIns="0" rtlCol="0" anchor="t">
            <a:spAutoFit/>
          </a:bodyPr>
          <a:lstStyle/>
          <a:p>
            <a:pPr algn="ctr">
              <a:lnSpc>
                <a:spcPts val="3725"/>
              </a:lnSpc>
            </a:pPr>
            <a:r>
              <a:rPr lang="en-US" sz="3104">
                <a:solidFill>
                  <a:srgbClr val="FFFFFF"/>
                </a:solidFill>
                <a:latin typeface="Arial"/>
              </a:rPr>
              <a:t>49.1%</a:t>
            </a:r>
          </a:p>
        </p:txBody>
      </p:sp>
      <p:sp>
        <p:nvSpPr>
          <p:cNvPr id="22" name="TextBox 22"/>
          <p:cNvSpPr txBox="1"/>
          <p:nvPr/>
        </p:nvSpPr>
        <p:spPr>
          <a:xfrm>
            <a:off x="7264683" y="6437296"/>
            <a:ext cx="1474271" cy="533400"/>
          </a:xfrm>
          <a:prstGeom prst="rect">
            <a:avLst/>
          </a:prstGeom>
        </p:spPr>
        <p:txBody>
          <a:bodyPr lIns="0" tIns="0" rIns="0" bIns="0" rtlCol="0" anchor="t">
            <a:spAutoFit/>
          </a:bodyPr>
          <a:lstStyle/>
          <a:p>
            <a:pPr algn="ctr">
              <a:lnSpc>
                <a:spcPts val="3725"/>
              </a:lnSpc>
            </a:pPr>
            <a:r>
              <a:rPr lang="en-US" sz="3104">
                <a:solidFill>
                  <a:srgbClr val="FFFFFF"/>
                </a:solidFill>
                <a:latin typeface="Arial"/>
              </a:rPr>
              <a:t>24.8%</a:t>
            </a:r>
          </a:p>
        </p:txBody>
      </p:sp>
      <p:sp>
        <p:nvSpPr>
          <p:cNvPr id="23" name="TextBox 23"/>
          <p:cNvSpPr txBox="1"/>
          <p:nvPr/>
        </p:nvSpPr>
        <p:spPr>
          <a:xfrm>
            <a:off x="9654479" y="4820034"/>
            <a:ext cx="1497197" cy="438150"/>
          </a:xfrm>
          <a:prstGeom prst="rect">
            <a:avLst/>
          </a:prstGeom>
        </p:spPr>
        <p:txBody>
          <a:bodyPr lIns="0" tIns="0" rIns="0" bIns="0" rtlCol="0" anchor="t">
            <a:spAutoFit/>
          </a:bodyPr>
          <a:lstStyle/>
          <a:p>
            <a:pPr marL="0" lvl="0" indent="0" algn="ctr">
              <a:lnSpc>
                <a:spcPts val="3005"/>
              </a:lnSpc>
              <a:spcBef>
                <a:spcPct val="0"/>
              </a:spcBef>
            </a:pPr>
            <a:r>
              <a:rPr lang="en-US" sz="2504" u="none" strike="noStrike">
                <a:solidFill>
                  <a:srgbClr val="F9FCFF"/>
                </a:solidFill>
                <a:latin typeface="Arial"/>
              </a:rPr>
              <a:t>Other</a:t>
            </a:r>
          </a:p>
        </p:txBody>
      </p:sp>
      <p:sp>
        <p:nvSpPr>
          <p:cNvPr id="24" name="TextBox 24"/>
          <p:cNvSpPr txBox="1"/>
          <p:nvPr/>
        </p:nvSpPr>
        <p:spPr>
          <a:xfrm>
            <a:off x="6762116" y="6913546"/>
            <a:ext cx="2479405" cy="438150"/>
          </a:xfrm>
          <a:prstGeom prst="rect">
            <a:avLst/>
          </a:prstGeom>
        </p:spPr>
        <p:txBody>
          <a:bodyPr lIns="0" tIns="0" rIns="0" bIns="0" rtlCol="0" anchor="t">
            <a:spAutoFit/>
          </a:bodyPr>
          <a:lstStyle/>
          <a:p>
            <a:pPr marL="0" lvl="0" indent="0" algn="ctr">
              <a:lnSpc>
                <a:spcPts val="3005"/>
              </a:lnSpc>
              <a:spcBef>
                <a:spcPct val="0"/>
              </a:spcBef>
            </a:pPr>
            <a:r>
              <a:rPr lang="en-US" sz="2504" u="none" strike="noStrike">
                <a:solidFill>
                  <a:srgbClr val="F9FCFF"/>
                </a:solidFill>
                <a:latin typeface="Arial"/>
              </a:rPr>
              <a:t>Wage/Salary</a:t>
            </a:r>
          </a:p>
        </p:txBody>
      </p:sp>
      <p:sp>
        <p:nvSpPr>
          <p:cNvPr id="25" name="TextBox 25"/>
          <p:cNvSpPr txBox="1"/>
          <p:nvPr/>
        </p:nvSpPr>
        <p:spPr>
          <a:xfrm>
            <a:off x="6452274" y="4152900"/>
            <a:ext cx="2827862" cy="819150"/>
          </a:xfrm>
          <a:prstGeom prst="rect">
            <a:avLst/>
          </a:prstGeom>
        </p:spPr>
        <p:txBody>
          <a:bodyPr lIns="0" tIns="0" rIns="0" bIns="0" rtlCol="0" anchor="t">
            <a:spAutoFit/>
          </a:bodyPr>
          <a:lstStyle/>
          <a:p>
            <a:pPr algn="ctr">
              <a:lnSpc>
                <a:spcPts val="3005"/>
              </a:lnSpc>
            </a:pPr>
            <a:r>
              <a:rPr lang="en-US" sz="2504">
                <a:solidFill>
                  <a:srgbClr val="2D2D2D"/>
                </a:solidFill>
                <a:latin typeface="Arial"/>
              </a:rPr>
              <a:t>Entrepreneurial Activities</a:t>
            </a:r>
          </a:p>
        </p:txBody>
      </p:sp>
      <p:sp>
        <p:nvSpPr>
          <p:cNvPr id="26" name="TextBox 26"/>
          <p:cNvSpPr txBox="1"/>
          <p:nvPr/>
        </p:nvSpPr>
        <p:spPr>
          <a:xfrm>
            <a:off x="852161" y="5499245"/>
            <a:ext cx="5197338" cy="2260989"/>
          </a:xfrm>
          <a:prstGeom prst="rect">
            <a:avLst/>
          </a:prstGeom>
        </p:spPr>
        <p:txBody>
          <a:bodyPr lIns="0" tIns="0" rIns="0" bIns="0" rtlCol="0" anchor="t">
            <a:spAutoFit/>
          </a:bodyPr>
          <a:lstStyle/>
          <a:p>
            <a:pPr algn="just">
              <a:lnSpc>
                <a:spcPts val="3529"/>
              </a:lnSpc>
            </a:pPr>
            <a:r>
              <a:rPr lang="en-US" sz="2152">
                <a:solidFill>
                  <a:srgbClr val="2D2D2D"/>
                </a:solidFill>
                <a:latin typeface="Arial"/>
              </a:rPr>
              <a:t>While most the Filipinos are practicing Other activities, 24.8% (10,320) are still dependent on Salary alone while 26.1%(10,836) are doing Entrepreneurial or Business activities. </a:t>
            </a:r>
          </a:p>
        </p:txBody>
      </p: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61532" r="-61532"/>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251456" y="1717527"/>
            <a:ext cx="7995026" cy="7702291"/>
            <a:chOff x="0" y="0"/>
            <a:chExt cx="2105686" cy="2028587"/>
          </a:xfrm>
        </p:grpSpPr>
        <p:sp>
          <p:nvSpPr>
            <p:cNvPr id="7" name="Freeform 7"/>
            <p:cNvSpPr/>
            <p:nvPr/>
          </p:nvSpPr>
          <p:spPr>
            <a:xfrm>
              <a:off x="0" y="0"/>
              <a:ext cx="2105686" cy="2028587"/>
            </a:xfrm>
            <a:custGeom>
              <a:avLst/>
              <a:gdLst/>
              <a:ahLst/>
              <a:cxnLst/>
              <a:rect l="l" t="t" r="r" b="b"/>
              <a:pathLst>
                <a:path w="2105686" h="2028587">
                  <a:moveTo>
                    <a:pt x="49385" y="0"/>
                  </a:moveTo>
                  <a:lnTo>
                    <a:pt x="2056300" y="0"/>
                  </a:lnTo>
                  <a:cubicBezTo>
                    <a:pt x="2083575" y="0"/>
                    <a:pt x="2105686" y="22111"/>
                    <a:pt x="2105686" y="49385"/>
                  </a:cubicBezTo>
                  <a:lnTo>
                    <a:pt x="2105686" y="1979202"/>
                  </a:lnTo>
                  <a:cubicBezTo>
                    <a:pt x="2105686" y="1992299"/>
                    <a:pt x="2100483" y="2004861"/>
                    <a:pt x="2091221" y="2014122"/>
                  </a:cubicBezTo>
                  <a:cubicBezTo>
                    <a:pt x="2081960" y="2023384"/>
                    <a:pt x="2069398" y="2028587"/>
                    <a:pt x="2056300" y="2028587"/>
                  </a:cubicBezTo>
                  <a:lnTo>
                    <a:pt x="49385" y="2028587"/>
                  </a:lnTo>
                  <a:cubicBezTo>
                    <a:pt x="22111" y="2028587"/>
                    <a:pt x="0" y="2006476"/>
                    <a:pt x="0" y="1979202"/>
                  </a:cubicBezTo>
                  <a:lnTo>
                    <a:pt x="0" y="49385"/>
                  </a:lnTo>
                  <a:cubicBezTo>
                    <a:pt x="0" y="36288"/>
                    <a:pt x="5203" y="23726"/>
                    <a:pt x="14465" y="14465"/>
                  </a:cubicBezTo>
                  <a:cubicBezTo>
                    <a:pt x="23726" y="5203"/>
                    <a:pt x="36288" y="0"/>
                    <a:pt x="49385" y="0"/>
                  </a:cubicBezTo>
                  <a:close/>
                </a:path>
              </a:pathLst>
            </a:custGeom>
            <a:solidFill>
              <a:srgbClr val="F2F2F2"/>
            </a:solidFill>
          </p:spPr>
        </p:sp>
        <p:sp>
          <p:nvSpPr>
            <p:cNvPr id="8" name="TextBox 8"/>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465191" y="2090667"/>
            <a:ext cx="7387411" cy="7167633"/>
            <a:chOff x="0" y="0"/>
            <a:chExt cx="9849882" cy="9556844"/>
          </a:xfrm>
        </p:grpSpPr>
        <p:sp>
          <p:nvSpPr>
            <p:cNvPr id="10" name="TextBox 10"/>
            <p:cNvSpPr txBox="1"/>
            <p:nvPr/>
          </p:nvSpPr>
          <p:spPr>
            <a:xfrm rot="-2700000">
              <a:off x="-366611" y="7436638"/>
              <a:ext cx="3241971" cy="458335"/>
            </a:xfrm>
            <a:prstGeom prst="rect">
              <a:avLst/>
            </a:prstGeom>
          </p:spPr>
          <p:txBody>
            <a:bodyPr lIns="0" tIns="0" rIns="0" bIns="0" rtlCol="0" anchor="t">
              <a:spAutoFit/>
            </a:bodyPr>
            <a:lstStyle/>
            <a:p>
              <a:pPr algn="ctr">
                <a:lnSpc>
                  <a:spcPts val="2724"/>
                </a:lnSpc>
              </a:pPr>
              <a:r>
                <a:rPr lang="en-US" sz="1946">
                  <a:solidFill>
                    <a:srgbClr val="222831"/>
                  </a:solidFill>
                  <a:latin typeface="Arial"/>
                </a:rPr>
                <a:t>High School Graduate</a:t>
              </a:r>
            </a:p>
          </p:txBody>
        </p:sp>
        <p:sp>
          <p:nvSpPr>
            <p:cNvPr id="11" name="TextBox 11"/>
            <p:cNvSpPr txBox="1"/>
            <p:nvPr/>
          </p:nvSpPr>
          <p:spPr>
            <a:xfrm rot="-2700000">
              <a:off x="434545" y="7689130"/>
              <a:ext cx="3956126" cy="458335"/>
            </a:xfrm>
            <a:prstGeom prst="rect">
              <a:avLst/>
            </a:prstGeom>
          </p:spPr>
          <p:txBody>
            <a:bodyPr lIns="0" tIns="0" rIns="0" bIns="0" rtlCol="0" anchor="t">
              <a:spAutoFit/>
            </a:bodyPr>
            <a:lstStyle/>
            <a:p>
              <a:pPr algn="ctr">
                <a:lnSpc>
                  <a:spcPts val="2724"/>
                </a:lnSpc>
              </a:pPr>
              <a:r>
                <a:rPr lang="en-US" sz="1946">
                  <a:solidFill>
                    <a:srgbClr val="222831"/>
                  </a:solidFill>
                  <a:latin typeface="Arial"/>
                </a:rPr>
                <a:t>Elementary Undergraduate</a:t>
              </a:r>
            </a:p>
          </p:txBody>
        </p:sp>
        <p:sp>
          <p:nvSpPr>
            <p:cNvPr id="12" name="TextBox 12"/>
            <p:cNvSpPr txBox="1"/>
            <p:nvPr/>
          </p:nvSpPr>
          <p:spPr>
            <a:xfrm rot="-2700000">
              <a:off x="1751361" y="7728029"/>
              <a:ext cx="4066149" cy="458335"/>
            </a:xfrm>
            <a:prstGeom prst="rect">
              <a:avLst/>
            </a:prstGeom>
          </p:spPr>
          <p:txBody>
            <a:bodyPr lIns="0" tIns="0" rIns="0" bIns="0" rtlCol="0" anchor="t">
              <a:spAutoFit/>
            </a:bodyPr>
            <a:lstStyle/>
            <a:p>
              <a:pPr algn="ctr">
                <a:lnSpc>
                  <a:spcPts val="2724"/>
                </a:lnSpc>
              </a:pPr>
              <a:r>
                <a:rPr lang="en-US" sz="1946">
                  <a:solidFill>
                    <a:srgbClr val="222831"/>
                  </a:solidFill>
                  <a:latin typeface="Arial"/>
                </a:rPr>
                <a:t>High School Undergraduate</a:t>
              </a:r>
            </a:p>
          </p:txBody>
        </p:sp>
        <p:sp>
          <p:nvSpPr>
            <p:cNvPr id="13" name="TextBox 13"/>
            <p:cNvSpPr txBox="1"/>
            <p:nvPr/>
          </p:nvSpPr>
          <p:spPr>
            <a:xfrm rot="-2700000">
              <a:off x="3959478" y="7397739"/>
              <a:ext cx="3131948" cy="458335"/>
            </a:xfrm>
            <a:prstGeom prst="rect">
              <a:avLst/>
            </a:prstGeom>
          </p:spPr>
          <p:txBody>
            <a:bodyPr lIns="0" tIns="0" rIns="0" bIns="0" rtlCol="0" anchor="t">
              <a:spAutoFit/>
            </a:bodyPr>
            <a:lstStyle/>
            <a:p>
              <a:pPr algn="ctr">
                <a:lnSpc>
                  <a:spcPts val="2724"/>
                </a:lnSpc>
              </a:pPr>
              <a:r>
                <a:rPr lang="en-US" sz="1946">
                  <a:solidFill>
                    <a:srgbClr val="222831"/>
                  </a:solidFill>
                  <a:latin typeface="Arial"/>
                </a:rPr>
                <a:t>Elementary Graduate</a:t>
              </a:r>
            </a:p>
          </p:txBody>
        </p:sp>
        <p:sp>
          <p:nvSpPr>
            <p:cNvPr id="14" name="TextBox 14"/>
            <p:cNvSpPr txBox="1"/>
            <p:nvPr/>
          </p:nvSpPr>
          <p:spPr>
            <a:xfrm rot="-2700000">
              <a:off x="5823873" y="7209823"/>
              <a:ext cx="2600442" cy="458335"/>
            </a:xfrm>
            <a:prstGeom prst="rect">
              <a:avLst/>
            </a:prstGeom>
          </p:spPr>
          <p:txBody>
            <a:bodyPr lIns="0" tIns="0" rIns="0" bIns="0" rtlCol="0" anchor="t">
              <a:spAutoFit/>
            </a:bodyPr>
            <a:lstStyle/>
            <a:p>
              <a:pPr algn="ctr">
                <a:lnSpc>
                  <a:spcPts val="2724"/>
                </a:lnSpc>
              </a:pPr>
              <a:r>
                <a:rPr lang="en-US" sz="1946">
                  <a:solidFill>
                    <a:srgbClr val="222831"/>
                  </a:solidFill>
                  <a:latin typeface="Arial"/>
                </a:rPr>
                <a:t>Degree Programs</a:t>
              </a:r>
            </a:p>
          </p:txBody>
        </p:sp>
        <p:sp>
          <p:nvSpPr>
            <p:cNvPr id="15" name="TextBox 15"/>
            <p:cNvSpPr txBox="1"/>
            <p:nvPr/>
          </p:nvSpPr>
          <p:spPr>
            <a:xfrm rot="-2700000">
              <a:off x="6796659" y="7391224"/>
              <a:ext cx="3113521" cy="458335"/>
            </a:xfrm>
            <a:prstGeom prst="rect">
              <a:avLst/>
            </a:prstGeom>
          </p:spPr>
          <p:txBody>
            <a:bodyPr lIns="0" tIns="0" rIns="0" bIns="0" rtlCol="0" anchor="t">
              <a:spAutoFit/>
            </a:bodyPr>
            <a:lstStyle/>
            <a:p>
              <a:pPr algn="ctr">
                <a:lnSpc>
                  <a:spcPts val="2724"/>
                </a:lnSpc>
              </a:pPr>
              <a:r>
                <a:rPr lang="en-US" sz="1946">
                  <a:solidFill>
                    <a:srgbClr val="222831"/>
                  </a:solidFill>
                  <a:latin typeface="Arial"/>
                </a:rPr>
                <a:t>No Grade Completed</a:t>
              </a:r>
            </a:p>
          </p:txBody>
        </p:sp>
        <p:grpSp>
          <p:nvGrpSpPr>
            <p:cNvPr id="16" name="Group 16"/>
            <p:cNvGrpSpPr>
              <a:grpSpLocks noChangeAspect="1"/>
            </p:cNvGrpSpPr>
            <p:nvPr/>
          </p:nvGrpSpPr>
          <p:grpSpPr>
            <a:xfrm>
              <a:off x="1788589" y="191068"/>
              <a:ext cx="8061293" cy="5999638"/>
              <a:chOff x="0" y="0"/>
              <a:chExt cx="7083579" cy="5271973"/>
            </a:xfrm>
          </p:grpSpPr>
          <p:sp>
            <p:nvSpPr>
              <p:cNvPr id="17" name="Freeform 17"/>
              <p:cNvSpPr/>
              <p:nvPr/>
            </p:nvSpPr>
            <p:spPr>
              <a:xfrm>
                <a:off x="0" y="-6350"/>
                <a:ext cx="7083579" cy="12700"/>
              </a:xfrm>
              <a:custGeom>
                <a:avLst/>
                <a:gdLst/>
                <a:ahLst/>
                <a:cxnLst/>
                <a:rect l="l" t="t" r="r" b="b"/>
                <a:pathLst>
                  <a:path w="7083579" h="12700">
                    <a:moveTo>
                      <a:pt x="0" y="0"/>
                    </a:moveTo>
                    <a:lnTo>
                      <a:pt x="7083579" y="0"/>
                    </a:lnTo>
                    <a:lnTo>
                      <a:pt x="7083579" y="12700"/>
                    </a:lnTo>
                    <a:lnTo>
                      <a:pt x="0" y="12700"/>
                    </a:lnTo>
                    <a:close/>
                  </a:path>
                </a:pathLst>
              </a:custGeom>
              <a:solidFill>
                <a:srgbClr val="222831">
                  <a:alpha val="24706"/>
                </a:srgbClr>
              </a:solidFill>
            </p:spPr>
          </p:sp>
          <p:sp>
            <p:nvSpPr>
              <p:cNvPr id="18" name="Freeform 18"/>
              <p:cNvSpPr/>
              <p:nvPr/>
            </p:nvSpPr>
            <p:spPr>
              <a:xfrm>
                <a:off x="0" y="1311643"/>
                <a:ext cx="7083579" cy="12700"/>
              </a:xfrm>
              <a:custGeom>
                <a:avLst/>
                <a:gdLst/>
                <a:ahLst/>
                <a:cxnLst/>
                <a:rect l="l" t="t" r="r" b="b"/>
                <a:pathLst>
                  <a:path w="7083579" h="12700">
                    <a:moveTo>
                      <a:pt x="0" y="0"/>
                    </a:moveTo>
                    <a:lnTo>
                      <a:pt x="7083579" y="0"/>
                    </a:lnTo>
                    <a:lnTo>
                      <a:pt x="7083579" y="12700"/>
                    </a:lnTo>
                    <a:lnTo>
                      <a:pt x="0" y="12700"/>
                    </a:lnTo>
                    <a:close/>
                  </a:path>
                </a:pathLst>
              </a:custGeom>
              <a:solidFill>
                <a:srgbClr val="222831">
                  <a:alpha val="24706"/>
                </a:srgbClr>
              </a:solidFill>
            </p:spPr>
          </p:sp>
          <p:sp>
            <p:nvSpPr>
              <p:cNvPr id="19" name="Freeform 19"/>
              <p:cNvSpPr/>
              <p:nvPr/>
            </p:nvSpPr>
            <p:spPr>
              <a:xfrm>
                <a:off x="0" y="2629636"/>
                <a:ext cx="7083579" cy="12700"/>
              </a:xfrm>
              <a:custGeom>
                <a:avLst/>
                <a:gdLst/>
                <a:ahLst/>
                <a:cxnLst/>
                <a:rect l="l" t="t" r="r" b="b"/>
                <a:pathLst>
                  <a:path w="7083579" h="12700">
                    <a:moveTo>
                      <a:pt x="0" y="0"/>
                    </a:moveTo>
                    <a:lnTo>
                      <a:pt x="7083579" y="0"/>
                    </a:lnTo>
                    <a:lnTo>
                      <a:pt x="7083579" y="12700"/>
                    </a:lnTo>
                    <a:lnTo>
                      <a:pt x="0" y="12700"/>
                    </a:lnTo>
                    <a:close/>
                  </a:path>
                </a:pathLst>
              </a:custGeom>
              <a:solidFill>
                <a:srgbClr val="222831">
                  <a:alpha val="24706"/>
                </a:srgbClr>
              </a:solidFill>
            </p:spPr>
          </p:sp>
          <p:sp>
            <p:nvSpPr>
              <p:cNvPr id="20" name="Freeform 20"/>
              <p:cNvSpPr/>
              <p:nvPr/>
            </p:nvSpPr>
            <p:spPr>
              <a:xfrm>
                <a:off x="0" y="3947630"/>
                <a:ext cx="7083579" cy="12700"/>
              </a:xfrm>
              <a:custGeom>
                <a:avLst/>
                <a:gdLst/>
                <a:ahLst/>
                <a:cxnLst/>
                <a:rect l="l" t="t" r="r" b="b"/>
                <a:pathLst>
                  <a:path w="7083579" h="12700">
                    <a:moveTo>
                      <a:pt x="0" y="0"/>
                    </a:moveTo>
                    <a:lnTo>
                      <a:pt x="7083579" y="0"/>
                    </a:lnTo>
                    <a:lnTo>
                      <a:pt x="7083579" y="12700"/>
                    </a:lnTo>
                    <a:lnTo>
                      <a:pt x="0" y="12700"/>
                    </a:lnTo>
                    <a:close/>
                  </a:path>
                </a:pathLst>
              </a:custGeom>
              <a:solidFill>
                <a:srgbClr val="222831">
                  <a:alpha val="24706"/>
                </a:srgbClr>
              </a:solidFill>
            </p:spPr>
          </p:sp>
          <p:sp>
            <p:nvSpPr>
              <p:cNvPr id="21" name="Freeform 21"/>
              <p:cNvSpPr/>
              <p:nvPr/>
            </p:nvSpPr>
            <p:spPr>
              <a:xfrm>
                <a:off x="0" y="5265623"/>
                <a:ext cx="7083579" cy="12700"/>
              </a:xfrm>
              <a:custGeom>
                <a:avLst/>
                <a:gdLst/>
                <a:ahLst/>
                <a:cxnLst/>
                <a:rect l="l" t="t" r="r" b="b"/>
                <a:pathLst>
                  <a:path w="7083579" h="12700">
                    <a:moveTo>
                      <a:pt x="0" y="0"/>
                    </a:moveTo>
                    <a:lnTo>
                      <a:pt x="7083579" y="0"/>
                    </a:lnTo>
                    <a:lnTo>
                      <a:pt x="7083579" y="12700"/>
                    </a:lnTo>
                    <a:lnTo>
                      <a:pt x="0" y="12700"/>
                    </a:lnTo>
                    <a:close/>
                  </a:path>
                </a:pathLst>
              </a:custGeom>
              <a:solidFill>
                <a:srgbClr val="222831">
                  <a:alpha val="60000"/>
                </a:srgbClr>
              </a:solidFill>
            </p:spPr>
          </p:sp>
        </p:grpSp>
        <p:sp>
          <p:nvSpPr>
            <p:cNvPr id="22" name="TextBox 22"/>
            <p:cNvSpPr txBox="1"/>
            <p:nvPr/>
          </p:nvSpPr>
          <p:spPr>
            <a:xfrm>
              <a:off x="524319" y="-76200"/>
              <a:ext cx="1099506" cy="458335"/>
            </a:xfrm>
            <a:prstGeom prst="rect">
              <a:avLst/>
            </a:prstGeom>
          </p:spPr>
          <p:txBody>
            <a:bodyPr lIns="0" tIns="0" rIns="0" bIns="0" rtlCol="0" anchor="t">
              <a:spAutoFit/>
            </a:bodyPr>
            <a:lstStyle/>
            <a:p>
              <a:pPr algn="r">
                <a:lnSpc>
                  <a:spcPts val="2724"/>
                </a:lnSpc>
              </a:pPr>
              <a:r>
                <a:rPr lang="en-US" sz="1946">
                  <a:solidFill>
                    <a:srgbClr val="222831"/>
                  </a:solidFill>
                  <a:latin typeface="Arial"/>
                </a:rPr>
                <a:t>10,000 </a:t>
              </a:r>
            </a:p>
          </p:txBody>
        </p:sp>
        <p:sp>
          <p:nvSpPr>
            <p:cNvPr id="23" name="TextBox 23"/>
            <p:cNvSpPr txBox="1"/>
            <p:nvPr/>
          </p:nvSpPr>
          <p:spPr>
            <a:xfrm>
              <a:off x="707510" y="1423710"/>
              <a:ext cx="916315" cy="458335"/>
            </a:xfrm>
            <a:prstGeom prst="rect">
              <a:avLst/>
            </a:prstGeom>
          </p:spPr>
          <p:txBody>
            <a:bodyPr lIns="0" tIns="0" rIns="0" bIns="0" rtlCol="0" anchor="t">
              <a:spAutoFit/>
            </a:bodyPr>
            <a:lstStyle/>
            <a:p>
              <a:pPr algn="r">
                <a:lnSpc>
                  <a:spcPts val="2724"/>
                </a:lnSpc>
              </a:pPr>
              <a:r>
                <a:rPr lang="en-US" sz="1946">
                  <a:solidFill>
                    <a:srgbClr val="222831"/>
                  </a:solidFill>
                  <a:latin typeface="Arial"/>
                </a:rPr>
                <a:t>7,500 </a:t>
              </a:r>
            </a:p>
          </p:txBody>
        </p:sp>
        <p:sp>
          <p:nvSpPr>
            <p:cNvPr id="24" name="TextBox 24"/>
            <p:cNvSpPr txBox="1"/>
            <p:nvPr/>
          </p:nvSpPr>
          <p:spPr>
            <a:xfrm>
              <a:off x="707510" y="2923619"/>
              <a:ext cx="916315" cy="458335"/>
            </a:xfrm>
            <a:prstGeom prst="rect">
              <a:avLst/>
            </a:prstGeom>
          </p:spPr>
          <p:txBody>
            <a:bodyPr lIns="0" tIns="0" rIns="0" bIns="0" rtlCol="0" anchor="t">
              <a:spAutoFit/>
            </a:bodyPr>
            <a:lstStyle/>
            <a:p>
              <a:pPr algn="r">
                <a:lnSpc>
                  <a:spcPts val="2724"/>
                </a:lnSpc>
              </a:pPr>
              <a:r>
                <a:rPr lang="en-US" sz="1946">
                  <a:solidFill>
                    <a:srgbClr val="222831"/>
                  </a:solidFill>
                  <a:latin typeface="Arial"/>
                </a:rPr>
                <a:t>5,000 </a:t>
              </a:r>
            </a:p>
          </p:txBody>
        </p:sp>
        <p:sp>
          <p:nvSpPr>
            <p:cNvPr id="25" name="TextBox 25"/>
            <p:cNvSpPr txBox="1"/>
            <p:nvPr/>
          </p:nvSpPr>
          <p:spPr>
            <a:xfrm>
              <a:off x="707510" y="4423529"/>
              <a:ext cx="916315" cy="458335"/>
            </a:xfrm>
            <a:prstGeom prst="rect">
              <a:avLst/>
            </a:prstGeom>
          </p:spPr>
          <p:txBody>
            <a:bodyPr lIns="0" tIns="0" rIns="0" bIns="0" rtlCol="0" anchor="t">
              <a:spAutoFit/>
            </a:bodyPr>
            <a:lstStyle/>
            <a:p>
              <a:pPr algn="r">
                <a:lnSpc>
                  <a:spcPts val="2724"/>
                </a:lnSpc>
              </a:pPr>
              <a:r>
                <a:rPr lang="en-US" sz="1946">
                  <a:solidFill>
                    <a:srgbClr val="222831"/>
                  </a:solidFill>
                  <a:latin typeface="Arial"/>
                </a:rPr>
                <a:t>2,500 </a:t>
              </a:r>
            </a:p>
          </p:txBody>
        </p:sp>
        <p:sp>
          <p:nvSpPr>
            <p:cNvPr id="26" name="TextBox 26"/>
            <p:cNvSpPr txBox="1"/>
            <p:nvPr/>
          </p:nvSpPr>
          <p:spPr>
            <a:xfrm>
              <a:off x="1348678" y="5923438"/>
              <a:ext cx="275148" cy="458335"/>
            </a:xfrm>
            <a:prstGeom prst="rect">
              <a:avLst/>
            </a:prstGeom>
          </p:spPr>
          <p:txBody>
            <a:bodyPr lIns="0" tIns="0" rIns="0" bIns="0" rtlCol="0" anchor="t">
              <a:spAutoFit/>
            </a:bodyPr>
            <a:lstStyle/>
            <a:p>
              <a:pPr algn="r">
                <a:lnSpc>
                  <a:spcPts val="2724"/>
                </a:lnSpc>
              </a:pPr>
              <a:r>
                <a:rPr lang="en-US" sz="1946">
                  <a:solidFill>
                    <a:srgbClr val="222831"/>
                  </a:solidFill>
                  <a:latin typeface="Arial"/>
                </a:rPr>
                <a:t>0 </a:t>
              </a:r>
            </a:p>
          </p:txBody>
        </p:sp>
        <p:grpSp>
          <p:nvGrpSpPr>
            <p:cNvPr id="27" name="Group 27"/>
            <p:cNvGrpSpPr>
              <a:grpSpLocks noChangeAspect="1"/>
            </p:cNvGrpSpPr>
            <p:nvPr/>
          </p:nvGrpSpPr>
          <p:grpSpPr>
            <a:xfrm>
              <a:off x="1788589" y="407028"/>
              <a:ext cx="8061293" cy="5783678"/>
              <a:chOff x="0" y="189767"/>
              <a:chExt cx="7083579" cy="5082205"/>
            </a:xfrm>
          </p:grpSpPr>
          <p:sp>
            <p:nvSpPr>
              <p:cNvPr id="28" name="Freeform 28"/>
              <p:cNvSpPr/>
              <p:nvPr/>
            </p:nvSpPr>
            <p:spPr>
              <a:xfrm>
                <a:off x="0" y="189767"/>
                <a:ext cx="885447" cy="5082205"/>
              </a:xfrm>
              <a:custGeom>
                <a:avLst/>
                <a:gdLst/>
                <a:ahLst/>
                <a:cxnLst/>
                <a:rect l="l" t="t" r="r" b="b"/>
                <a:pathLst>
                  <a:path w="885447" h="5082205">
                    <a:moveTo>
                      <a:pt x="0" y="5082206"/>
                    </a:moveTo>
                    <a:lnTo>
                      <a:pt x="0" y="123963"/>
                    </a:lnTo>
                    <a:cubicBezTo>
                      <a:pt x="0" y="91086"/>
                      <a:pt x="13060" y="59556"/>
                      <a:pt x="36308" y="36308"/>
                    </a:cubicBezTo>
                    <a:cubicBezTo>
                      <a:pt x="59555" y="13061"/>
                      <a:pt x="91086" y="0"/>
                      <a:pt x="123963" y="0"/>
                    </a:cubicBezTo>
                    <a:lnTo>
                      <a:pt x="761485" y="0"/>
                    </a:lnTo>
                    <a:cubicBezTo>
                      <a:pt x="794362" y="0"/>
                      <a:pt x="825892" y="13061"/>
                      <a:pt x="849140" y="36308"/>
                    </a:cubicBezTo>
                    <a:cubicBezTo>
                      <a:pt x="872387" y="59556"/>
                      <a:pt x="885447" y="91086"/>
                      <a:pt x="885447" y="123963"/>
                    </a:cubicBezTo>
                    <a:lnTo>
                      <a:pt x="885447" y="5082206"/>
                    </a:lnTo>
                    <a:close/>
                  </a:path>
                </a:pathLst>
              </a:custGeom>
              <a:solidFill>
                <a:srgbClr val="473C38"/>
              </a:solidFill>
            </p:spPr>
          </p:sp>
          <p:sp>
            <p:nvSpPr>
              <p:cNvPr id="29" name="Freeform 29"/>
              <p:cNvSpPr/>
              <p:nvPr/>
            </p:nvSpPr>
            <p:spPr>
              <a:xfrm>
                <a:off x="1239626" y="615216"/>
                <a:ext cx="885447" cy="4656757"/>
              </a:xfrm>
              <a:custGeom>
                <a:avLst/>
                <a:gdLst/>
                <a:ahLst/>
                <a:cxnLst/>
                <a:rect l="l" t="t" r="r" b="b"/>
                <a:pathLst>
                  <a:path w="885447" h="4656757">
                    <a:moveTo>
                      <a:pt x="0" y="4656757"/>
                    </a:moveTo>
                    <a:lnTo>
                      <a:pt x="0" y="123962"/>
                    </a:lnTo>
                    <a:cubicBezTo>
                      <a:pt x="0" y="91085"/>
                      <a:pt x="13061" y="59555"/>
                      <a:pt x="36308" y="36307"/>
                    </a:cubicBezTo>
                    <a:cubicBezTo>
                      <a:pt x="59556" y="13060"/>
                      <a:pt x="91086" y="0"/>
                      <a:pt x="123963" y="0"/>
                    </a:cubicBezTo>
                    <a:lnTo>
                      <a:pt x="761485" y="0"/>
                    </a:lnTo>
                    <a:cubicBezTo>
                      <a:pt x="794362" y="0"/>
                      <a:pt x="825892" y="13060"/>
                      <a:pt x="849140" y="36307"/>
                    </a:cubicBezTo>
                    <a:cubicBezTo>
                      <a:pt x="872388" y="59555"/>
                      <a:pt x="885448" y="91085"/>
                      <a:pt x="885448" y="123962"/>
                    </a:cubicBezTo>
                    <a:lnTo>
                      <a:pt x="885448" y="4656757"/>
                    </a:lnTo>
                    <a:close/>
                  </a:path>
                </a:pathLst>
              </a:custGeom>
              <a:solidFill>
                <a:srgbClr val="473C38"/>
              </a:solidFill>
            </p:spPr>
          </p:sp>
          <p:sp>
            <p:nvSpPr>
              <p:cNvPr id="30" name="Freeform 30"/>
              <p:cNvSpPr/>
              <p:nvPr/>
            </p:nvSpPr>
            <p:spPr>
              <a:xfrm>
                <a:off x="2479253" y="945768"/>
                <a:ext cx="885447" cy="4326205"/>
              </a:xfrm>
              <a:custGeom>
                <a:avLst/>
                <a:gdLst/>
                <a:ahLst/>
                <a:cxnLst/>
                <a:rect l="l" t="t" r="r" b="b"/>
                <a:pathLst>
                  <a:path w="885447" h="4326205">
                    <a:moveTo>
                      <a:pt x="0" y="4326205"/>
                    </a:moveTo>
                    <a:lnTo>
                      <a:pt x="0" y="123963"/>
                    </a:lnTo>
                    <a:cubicBezTo>
                      <a:pt x="0" y="91086"/>
                      <a:pt x="13060" y="59556"/>
                      <a:pt x="36308" y="36308"/>
                    </a:cubicBezTo>
                    <a:cubicBezTo>
                      <a:pt x="59555" y="13061"/>
                      <a:pt x="91085" y="0"/>
                      <a:pt x="123962" y="0"/>
                    </a:cubicBezTo>
                    <a:lnTo>
                      <a:pt x="761484" y="0"/>
                    </a:lnTo>
                    <a:cubicBezTo>
                      <a:pt x="794362" y="0"/>
                      <a:pt x="825892" y="13061"/>
                      <a:pt x="849139" y="36308"/>
                    </a:cubicBezTo>
                    <a:cubicBezTo>
                      <a:pt x="872387" y="59556"/>
                      <a:pt x="885447" y="91086"/>
                      <a:pt x="885447" y="123963"/>
                    </a:cubicBezTo>
                    <a:lnTo>
                      <a:pt x="885447" y="4326205"/>
                    </a:lnTo>
                    <a:close/>
                  </a:path>
                </a:pathLst>
              </a:custGeom>
              <a:solidFill>
                <a:srgbClr val="473C38"/>
              </a:solidFill>
            </p:spPr>
          </p:sp>
          <p:sp>
            <p:nvSpPr>
              <p:cNvPr id="31" name="Freeform 31"/>
              <p:cNvSpPr/>
              <p:nvPr/>
            </p:nvSpPr>
            <p:spPr>
              <a:xfrm>
                <a:off x="3718879" y="1237835"/>
                <a:ext cx="885448" cy="4034137"/>
              </a:xfrm>
              <a:custGeom>
                <a:avLst/>
                <a:gdLst/>
                <a:ahLst/>
                <a:cxnLst/>
                <a:rect l="l" t="t" r="r" b="b"/>
                <a:pathLst>
                  <a:path w="885448" h="4034137">
                    <a:moveTo>
                      <a:pt x="0" y="4034138"/>
                    </a:moveTo>
                    <a:lnTo>
                      <a:pt x="0" y="123963"/>
                    </a:lnTo>
                    <a:cubicBezTo>
                      <a:pt x="0" y="91086"/>
                      <a:pt x="13061" y="59556"/>
                      <a:pt x="36308" y="36308"/>
                    </a:cubicBezTo>
                    <a:cubicBezTo>
                      <a:pt x="59555" y="13061"/>
                      <a:pt x="91086" y="0"/>
                      <a:pt x="123963" y="0"/>
                    </a:cubicBezTo>
                    <a:lnTo>
                      <a:pt x="761485" y="0"/>
                    </a:lnTo>
                    <a:cubicBezTo>
                      <a:pt x="794362" y="0"/>
                      <a:pt x="825892" y="13061"/>
                      <a:pt x="849140" y="36308"/>
                    </a:cubicBezTo>
                    <a:cubicBezTo>
                      <a:pt x="872387" y="59556"/>
                      <a:pt x="885448" y="91086"/>
                      <a:pt x="885448" y="123963"/>
                    </a:cubicBezTo>
                    <a:lnTo>
                      <a:pt x="885448" y="4034138"/>
                    </a:lnTo>
                    <a:close/>
                  </a:path>
                </a:pathLst>
              </a:custGeom>
              <a:solidFill>
                <a:srgbClr val="473C38"/>
              </a:solidFill>
            </p:spPr>
          </p:sp>
          <p:sp>
            <p:nvSpPr>
              <p:cNvPr id="32" name="Freeform 32"/>
              <p:cNvSpPr/>
              <p:nvPr/>
            </p:nvSpPr>
            <p:spPr>
              <a:xfrm>
                <a:off x="4958505" y="2357603"/>
                <a:ext cx="885448" cy="2914370"/>
              </a:xfrm>
              <a:custGeom>
                <a:avLst/>
                <a:gdLst/>
                <a:ahLst/>
                <a:cxnLst/>
                <a:rect l="l" t="t" r="r" b="b"/>
                <a:pathLst>
                  <a:path w="885448" h="2914370">
                    <a:moveTo>
                      <a:pt x="0" y="2914370"/>
                    </a:moveTo>
                    <a:lnTo>
                      <a:pt x="0" y="123962"/>
                    </a:lnTo>
                    <a:cubicBezTo>
                      <a:pt x="0" y="55500"/>
                      <a:pt x="55501" y="0"/>
                      <a:pt x="123963" y="0"/>
                    </a:cubicBezTo>
                    <a:lnTo>
                      <a:pt x="761485" y="0"/>
                    </a:lnTo>
                    <a:cubicBezTo>
                      <a:pt x="829948" y="0"/>
                      <a:pt x="885448" y="55500"/>
                      <a:pt x="885448" y="123962"/>
                    </a:cubicBezTo>
                    <a:lnTo>
                      <a:pt x="885448" y="2914370"/>
                    </a:lnTo>
                    <a:close/>
                  </a:path>
                </a:pathLst>
              </a:custGeom>
              <a:solidFill>
                <a:srgbClr val="473C38"/>
              </a:solidFill>
            </p:spPr>
          </p:sp>
          <p:sp>
            <p:nvSpPr>
              <p:cNvPr id="33" name="Freeform 33"/>
              <p:cNvSpPr/>
              <p:nvPr/>
            </p:nvSpPr>
            <p:spPr>
              <a:xfrm>
                <a:off x="6198132" y="4618224"/>
                <a:ext cx="885448" cy="653748"/>
              </a:xfrm>
              <a:custGeom>
                <a:avLst/>
                <a:gdLst/>
                <a:ahLst/>
                <a:cxnLst/>
                <a:rect l="l" t="t" r="r" b="b"/>
                <a:pathLst>
                  <a:path w="885448" h="653748">
                    <a:moveTo>
                      <a:pt x="0" y="653749"/>
                    </a:moveTo>
                    <a:lnTo>
                      <a:pt x="0" y="123963"/>
                    </a:lnTo>
                    <a:cubicBezTo>
                      <a:pt x="0" y="91086"/>
                      <a:pt x="13060" y="59556"/>
                      <a:pt x="36308" y="36308"/>
                    </a:cubicBezTo>
                    <a:cubicBezTo>
                      <a:pt x="59555" y="13060"/>
                      <a:pt x="91086" y="0"/>
                      <a:pt x="123963" y="0"/>
                    </a:cubicBezTo>
                    <a:lnTo>
                      <a:pt x="761485" y="0"/>
                    </a:lnTo>
                    <a:cubicBezTo>
                      <a:pt x="829948" y="1"/>
                      <a:pt x="885447" y="55500"/>
                      <a:pt x="885447" y="123963"/>
                    </a:cubicBezTo>
                    <a:lnTo>
                      <a:pt x="885447" y="653749"/>
                    </a:lnTo>
                    <a:close/>
                  </a:path>
                </a:pathLst>
              </a:custGeom>
              <a:solidFill>
                <a:srgbClr val="473C38"/>
              </a:solidFill>
            </p:spPr>
          </p:sp>
        </p:grpSp>
      </p:grpSp>
      <p:sp>
        <p:nvSpPr>
          <p:cNvPr id="34" name="TextBox 34"/>
          <p:cNvSpPr txBox="1"/>
          <p:nvPr/>
        </p:nvSpPr>
        <p:spPr>
          <a:xfrm>
            <a:off x="0" y="9485795"/>
            <a:ext cx="11151676" cy="581025"/>
          </a:xfrm>
          <a:prstGeom prst="rect">
            <a:avLst/>
          </a:prstGeom>
        </p:spPr>
        <p:txBody>
          <a:bodyPr lIns="0" tIns="0" rIns="0" bIns="0" rtlCol="0" anchor="t">
            <a:spAutoFit/>
          </a:bodyPr>
          <a:lstStyle/>
          <a:p>
            <a:pPr algn="ctr">
              <a:lnSpc>
                <a:spcPts val="4200"/>
              </a:lnSpc>
            </a:pPr>
            <a:r>
              <a:rPr lang="en-US" sz="3000">
                <a:solidFill>
                  <a:srgbClr val="000000"/>
                </a:solidFill>
                <a:latin typeface="Arial Bold"/>
              </a:rPr>
              <a:t>Source: Kaggle - </a:t>
            </a:r>
            <a:r>
              <a:rPr lang="en-US" sz="3000" u="sng">
                <a:solidFill>
                  <a:srgbClr val="000000"/>
                </a:solidFill>
                <a:latin typeface="Arial Bold"/>
                <a:hlinkClick r:id="rId3" tooltip="https://www.kaggle.com/datasets/syuuu1997/filipino-family-income-and-expenditure"/>
              </a:rPr>
              <a:t>Filipino Family Income and Expenditure</a:t>
            </a:r>
          </a:p>
        </p:txBody>
      </p:sp>
      <p:sp>
        <p:nvSpPr>
          <p:cNvPr id="35" name="TextBox 35"/>
          <p:cNvSpPr txBox="1"/>
          <p:nvPr/>
        </p:nvSpPr>
        <p:spPr>
          <a:xfrm>
            <a:off x="633801" y="647907"/>
            <a:ext cx="11190608" cy="1249764"/>
          </a:xfrm>
          <a:prstGeom prst="rect">
            <a:avLst/>
          </a:prstGeom>
        </p:spPr>
        <p:txBody>
          <a:bodyPr lIns="0" tIns="0" rIns="0" bIns="0" rtlCol="0" anchor="t">
            <a:spAutoFit/>
          </a:bodyPr>
          <a:lstStyle/>
          <a:p>
            <a:pPr algn="ctr">
              <a:lnSpc>
                <a:spcPts val="10176"/>
              </a:lnSpc>
            </a:pPr>
            <a:r>
              <a:rPr lang="en-US" sz="7268">
                <a:solidFill>
                  <a:srgbClr val="000000"/>
                </a:solidFill>
                <a:latin typeface="Bebas Neue Bold"/>
              </a:rPr>
              <a:t>educational attainment comparison</a:t>
            </a:r>
          </a:p>
        </p:txBody>
      </p:sp>
      <p:sp>
        <p:nvSpPr>
          <p:cNvPr id="36" name="TextBox 36"/>
          <p:cNvSpPr txBox="1"/>
          <p:nvPr/>
        </p:nvSpPr>
        <p:spPr>
          <a:xfrm rot="-5400000">
            <a:off x="1687878" y="2702451"/>
            <a:ext cx="1028788" cy="790861"/>
          </a:xfrm>
          <a:prstGeom prst="rect">
            <a:avLst/>
          </a:prstGeom>
        </p:spPr>
        <p:txBody>
          <a:bodyPr lIns="0" tIns="0" rIns="0" bIns="0" rtlCol="0" anchor="t">
            <a:spAutoFit/>
          </a:bodyPr>
          <a:lstStyle/>
          <a:p>
            <a:pPr algn="ctr">
              <a:lnSpc>
                <a:spcPts val="6407"/>
              </a:lnSpc>
            </a:pPr>
            <a:r>
              <a:rPr lang="en-US" sz="4576">
                <a:solidFill>
                  <a:srgbClr val="F9FCFF"/>
                </a:solidFill>
                <a:latin typeface="Bebas Neue Bold"/>
              </a:rPr>
              <a:t>9,628</a:t>
            </a:r>
          </a:p>
        </p:txBody>
      </p:sp>
      <p:sp>
        <p:nvSpPr>
          <p:cNvPr id="37" name="TextBox 37"/>
          <p:cNvSpPr txBox="1"/>
          <p:nvPr/>
        </p:nvSpPr>
        <p:spPr>
          <a:xfrm rot="-5400000">
            <a:off x="2729799" y="3003104"/>
            <a:ext cx="1028788" cy="790861"/>
          </a:xfrm>
          <a:prstGeom prst="rect">
            <a:avLst/>
          </a:prstGeom>
        </p:spPr>
        <p:txBody>
          <a:bodyPr lIns="0" tIns="0" rIns="0" bIns="0" rtlCol="0" anchor="t">
            <a:spAutoFit/>
          </a:bodyPr>
          <a:lstStyle/>
          <a:p>
            <a:pPr algn="ctr">
              <a:lnSpc>
                <a:spcPts val="6407"/>
              </a:lnSpc>
            </a:pPr>
            <a:r>
              <a:rPr lang="en-US" sz="4576">
                <a:solidFill>
                  <a:srgbClr val="F9FCFF"/>
                </a:solidFill>
                <a:latin typeface="Bebas Neue Bold"/>
              </a:rPr>
              <a:t>8,821</a:t>
            </a:r>
          </a:p>
        </p:txBody>
      </p:sp>
      <p:sp>
        <p:nvSpPr>
          <p:cNvPr id="38" name="TextBox 38"/>
          <p:cNvSpPr txBox="1"/>
          <p:nvPr/>
        </p:nvSpPr>
        <p:spPr>
          <a:xfrm rot="-5400000">
            <a:off x="3768311" y="3311966"/>
            <a:ext cx="1028788" cy="790861"/>
          </a:xfrm>
          <a:prstGeom prst="rect">
            <a:avLst/>
          </a:prstGeom>
        </p:spPr>
        <p:txBody>
          <a:bodyPr lIns="0" tIns="0" rIns="0" bIns="0" rtlCol="0" anchor="t">
            <a:spAutoFit/>
          </a:bodyPr>
          <a:lstStyle/>
          <a:p>
            <a:pPr algn="ctr">
              <a:lnSpc>
                <a:spcPts val="6407"/>
              </a:lnSpc>
            </a:pPr>
            <a:r>
              <a:rPr lang="en-US" sz="4576">
                <a:solidFill>
                  <a:srgbClr val="F9FCFF"/>
                </a:solidFill>
                <a:latin typeface="Bebas Neue Bold"/>
              </a:rPr>
              <a:t>8,194</a:t>
            </a:r>
          </a:p>
        </p:txBody>
      </p:sp>
      <p:sp>
        <p:nvSpPr>
          <p:cNvPr id="39" name="TextBox 39"/>
          <p:cNvSpPr txBox="1"/>
          <p:nvPr/>
        </p:nvSpPr>
        <p:spPr>
          <a:xfrm rot="-5400000">
            <a:off x="4872780" y="3548494"/>
            <a:ext cx="1028788" cy="790861"/>
          </a:xfrm>
          <a:prstGeom prst="rect">
            <a:avLst/>
          </a:prstGeom>
        </p:spPr>
        <p:txBody>
          <a:bodyPr lIns="0" tIns="0" rIns="0" bIns="0" rtlCol="0" anchor="t">
            <a:spAutoFit/>
          </a:bodyPr>
          <a:lstStyle/>
          <a:p>
            <a:pPr algn="ctr">
              <a:lnSpc>
                <a:spcPts val="6407"/>
              </a:lnSpc>
            </a:pPr>
            <a:r>
              <a:rPr lang="en-US" sz="4576">
                <a:solidFill>
                  <a:srgbClr val="F9FCFF"/>
                </a:solidFill>
                <a:latin typeface="Bebas Neue Bold"/>
              </a:rPr>
              <a:t>7,640</a:t>
            </a:r>
          </a:p>
        </p:txBody>
      </p:sp>
      <p:sp>
        <p:nvSpPr>
          <p:cNvPr id="40" name="TextBox 40"/>
          <p:cNvSpPr txBox="1"/>
          <p:nvPr/>
        </p:nvSpPr>
        <p:spPr>
          <a:xfrm rot="-5400000">
            <a:off x="5917250" y="4485640"/>
            <a:ext cx="1028788" cy="790861"/>
          </a:xfrm>
          <a:prstGeom prst="rect">
            <a:avLst/>
          </a:prstGeom>
        </p:spPr>
        <p:txBody>
          <a:bodyPr lIns="0" tIns="0" rIns="0" bIns="0" rtlCol="0" anchor="t">
            <a:spAutoFit/>
          </a:bodyPr>
          <a:lstStyle/>
          <a:p>
            <a:pPr algn="ctr">
              <a:lnSpc>
                <a:spcPts val="6407"/>
              </a:lnSpc>
            </a:pPr>
            <a:r>
              <a:rPr lang="en-US" sz="4576">
                <a:solidFill>
                  <a:srgbClr val="F9FCFF"/>
                </a:solidFill>
                <a:latin typeface="Bebas Neue Bold"/>
              </a:rPr>
              <a:t>5,516</a:t>
            </a:r>
          </a:p>
        </p:txBody>
      </p:sp>
      <p:sp>
        <p:nvSpPr>
          <p:cNvPr id="41" name="TextBox 41"/>
          <p:cNvSpPr txBox="1"/>
          <p:nvPr/>
        </p:nvSpPr>
        <p:spPr>
          <a:xfrm rot="-5400000">
            <a:off x="6942778" y="5173242"/>
            <a:ext cx="1028788" cy="790861"/>
          </a:xfrm>
          <a:prstGeom prst="rect">
            <a:avLst/>
          </a:prstGeom>
        </p:spPr>
        <p:txBody>
          <a:bodyPr lIns="0" tIns="0" rIns="0" bIns="0" rtlCol="0" anchor="t">
            <a:spAutoFit/>
          </a:bodyPr>
          <a:lstStyle/>
          <a:p>
            <a:pPr algn="ctr">
              <a:lnSpc>
                <a:spcPts val="6407"/>
              </a:lnSpc>
            </a:pPr>
            <a:r>
              <a:rPr lang="en-US" sz="4576">
                <a:solidFill>
                  <a:srgbClr val="000000"/>
                </a:solidFill>
                <a:latin typeface="Bebas Neue Bold"/>
              </a:rPr>
              <a:t>1,228</a:t>
            </a:r>
          </a:p>
        </p:txBody>
      </p:sp>
      <p:sp>
        <p:nvSpPr>
          <p:cNvPr id="42" name="TextBox 42"/>
          <p:cNvSpPr txBox="1"/>
          <p:nvPr/>
        </p:nvSpPr>
        <p:spPr>
          <a:xfrm>
            <a:off x="8476056" y="5531609"/>
            <a:ext cx="3752580" cy="3604014"/>
          </a:xfrm>
          <a:prstGeom prst="rect">
            <a:avLst/>
          </a:prstGeom>
        </p:spPr>
        <p:txBody>
          <a:bodyPr lIns="0" tIns="0" rIns="0" bIns="0" rtlCol="0" anchor="t">
            <a:spAutoFit/>
          </a:bodyPr>
          <a:lstStyle/>
          <a:p>
            <a:pPr>
              <a:lnSpc>
                <a:spcPts val="3529"/>
              </a:lnSpc>
            </a:pPr>
            <a:r>
              <a:rPr lang="en-US" sz="2152">
                <a:solidFill>
                  <a:srgbClr val="2D2D2D"/>
                </a:solidFill>
                <a:latin typeface="Arial"/>
              </a:rPr>
              <a:t>The majority of household heads held a high school diploma, stopping their studies without pursuing a degree program, while 1,228 household heads or 2.96% of the population didn't have a chance to attend school.</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61532" r="-61532"/>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416768" y="3793613"/>
            <a:ext cx="1221520" cy="1599371"/>
          </a:xfrm>
          <a:custGeom>
            <a:avLst/>
            <a:gdLst/>
            <a:ahLst/>
            <a:cxnLst/>
            <a:rect l="l" t="t" r="r" b="b"/>
            <a:pathLst>
              <a:path w="1221520" h="1599371">
                <a:moveTo>
                  <a:pt x="0" y="0"/>
                </a:moveTo>
                <a:lnTo>
                  <a:pt x="1221520" y="0"/>
                </a:lnTo>
                <a:lnTo>
                  <a:pt x="1221520" y="1599371"/>
                </a:lnTo>
                <a:lnTo>
                  <a:pt x="0" y="1599371"/>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7" name="Freeform 7"/>
          <p:cNvSpPr/>
          <p:nvPr/>
        </p:nvSpPr>
        <p:spPr>
          <a:xfrm>
            <a:off x="416768" y="6041890"/>
            <a:ext cx="1221520" cy="1599371"/>
          </a:xfrm>
          <a:custGeom>
            <a:avLst/>
            <a:gdLst/>
            <a:ahLst/>
            <a:cxnLst/>
            <a:rect l="l" t="t" r="r" b="b"/>
            <a:pathLst>
              <a:path w="1221520" h="1599371">
                <a:moveTo>
                  <a:pt x="0" y="0"/>
                </a:moveTo>
                <a:lnTo>
                  <a:pt x="1221520" y="0"/>
                </a:lnTo>
                <a:lnTo>
                  <a:pt x="1221520" y="1599371"/>
                </a:lnTo>
                <a:lnTo>
                  <a:pt x="0" y="1599371"/>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8" name="Freeform 8"/>
          <p:cNvSpPr/>
          <p:nvPr/>
        </p:nvSpPr>
        <p:spPr>
          <a:xfrm>
            <a:off x="5825788" y="2710809"/>
            <a:ext cx="5972596" cy="5972596"/>
          </a:xfrm>
          <a:custGeom>
            <a:avLst/>
            <a:gdLst/>
            <a:ahLst/>
            <a:cxnLst/>
            <a:rect l="l" t="t" r="r" b="b"/>
            <a:pathLst>
              <a:path w="5972596" h="5972596">
                <a:moveTo>
                  <a:pt x="0" y="0"/>
                </a:moveTo>
                <a:lnTo>
                  <a:pt x="5972596" y="0"/>
                </a:lnTo>
                <a:lnTo>
                  <a:pt x="5972596" y="5972596"/>
                </a:lnTo>
                <a:lnTo>
                  <a:pt x="0" y="5972596"/>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9" name="TextBox 9"/>
          <p:cNvSpPr txBox="1"/>
          <p:nvPr/>
        </p:nvSpPr>
        <p:spPr>
          <a:xfrm>
            <a:off x="0" y="9485795"/>
            <a:ext cx="11151676" cy="581025"/>
          </a:xfrm>
          <a:prstGeom prst="rect">
            <a:avLst/>
          </a:prstGeom>
        </p:spPr>
        <p:txBody>
          <a:bodyPr lIns="0" tIns="0" rIns="0" bIns="0" rtlCol="0" anchor="t">
            <a:spAutoFit/>
          </a:bodyPr>
          <a:lstStyle/>
          <a:p>
            <a:pPr algn="ctr">
              <a:lnSpc>
                <a:spcPts val="4200"/>
              </a:lnSpc>
            </a:pPr>
            <a:r>
              <a:rPr lang="en-US" sz="3000">
                <a:solidFill>
                  <a:srgbClr val="000000"/>
                </a:solidFill>
                <a:latin typeface="Arial Bold"/>
              </a:rPr>
              <a:t>Source: Kaggle - </a:t>
            </a:r>
            <a:r>
              <a:rPr lang="en-US" sz="3000" u="sng">
                <a:solidFill>
                  <a:srgbClr val="000000"/>
                </a:solidFill>
                <a:latin typeface="Arial Bold"/>
                <a:hlinkClick r:id="rId7" tooltip="https://www.kaggle.com/datasets/syuuu1997/filipino-family-income-and-expenditure"/>
              </a:rPr>
              <a:t>Filipino Family Income and Expenditure</a:t>
            </a:r>
          </a:p>
        </p:txBody>
      </p:sp>
      <p:sp>
        <p:nvSpPr>
          <p:cNvPr id="10" name="TextBox 10"/>
          <p:cNvSpPr txBox="1"/>
          <p:nvPr/>
        </p:nvSpPr>
        <p:spPr>
          <a:xfrm>
            <a:off x="1904932" y="647907"/>
            <a:ext cx="8648347" cy="1249764"/>
          </a:xfrm>
          <a:prstGeom prst="rect">
            <a:avLst/>
          </a:prstGeom>
        </p:spPr>
        <p:txBody>
          <a:bodyPr lIns="0" tIns="0" rIns="0" bIns="0" rtlCol="0" anchor="t">
            <a:spAutoFit/>
          </a:bodyPr>
          <a:lstStyle/>
          <a:p>
            <a:pPr algn="ctr">
              <a:lnSpc>
                <a:spcPts val="10176"/>
              </a:lnSpc>
            </a:pPr>
            <a:r>
              <a:rPr lang="en-US" sz="7268">
                <a:solidFill>
                  <a:srgbClr val="000000"/>
                </a:solidFill>
                <a:latin typeface="Bebas Neue Bold"/>
              </a:rPr>
              <a:t>job comparison: unschooled</a:t>
            </a:r>
          </a:p>
        </p:txBody>
      </p:sp>
      <p:sp>
        <p:nvSpPr>
          <p:cNvPr id="11" name="TextBox 11"/>
          <p:cNvSpPr txBox="1"/>
          <p:nvPr/>
        </p:nvSpPr>
        <p:spPr>
          <a:xfrm>
            <a:off x="1724013" y="4472611"/>
            <a:ext cx="2009787" cy="936154"/>
          </a:xfrm>
          <a:prstGeom prst="rect">
            <a:avLst/>
          </a:prstGeom>
        </p:spPr>
        <p:txBody>
          <a:bodyPr wrap="square" lIns="0" tIns="0" rIns="0" bIns="0" rtlCol="0" anchor="t">
            <a:spAutoFit/>
          </a:bodyPr>
          <a:lstStyle/>
          <a:p>
            <a:pPr algn="ctr">
              <a:lnSpc>
                <a:spcPts val="7279"/>
              </a:lnSpc>
            </a:pPr>
            <a:r>
              <a:rPr lang="en-US" sz="5199" dirty="0">
                <a:solidFill>
                  <a:srgbClr val="000000"/>
                </a:solidFill>
                <a:latin typeface="Bebas Neue Bold"/>
              </a:rPr>
              <a:t>78.4%</a:t>
            </a:r>
          </a:p>
        </p:txBody>
      </p:sp>
      <p:sp>
        <p:nvSpPr>
          <p:cNvPr id="12" name="TextBox 12"/>
          <p:cNvSpPr txBox="1"/>
          <p:nvPr/>
        </p:nvSpPr>
        <p:spPr>
          <a:xfrm>
            <a:off x="1638288" y="4007424"/>
            <a:ext cx="3415307" cy="585874"/>
          </a:xfrm>
          <a:prstGeom prst="rect">
            <a:avLst/>
          </a:prstGeom>
        </p:spPr>
        <p:txBody>
          <a:bodyPr lIns="0" tIns="0" rIns="0" bIns="0" rtlCol="0" anchor="t">
            <a:spAutoFit/>
          </a:bodyPr>
          <a:lstStyle/>
          <a:p>
            <a:pPr algn="ctr">
              <a:lnSpc>
                <a:spcPts val="4315"/>
              </a:lnSpc>
            </a:pPr>
            <a:r>
              <a:rPr lang="en-US" sz="3082">
                <a:solidFill>
                  <a:srgbClr val="000000"/>
                </a:solidFill>
                <a:latin typeface="Arial"/>
              </a:rPr>
              <a:t>With Jobs/Business</a:t>
            </a:r>
          </a:p>
        </p:txBody>
      </p:sp>
      <p:sp>
        <p:nvSpPr>
          <p:cNvPr id="13" name="TextBox 13"/>
          <p:cNvSpPr txBox="1"/>
          <p:nvPr/>
        </p:nvSpPr>
        <p:spPr>
          <a:xfrm>
            <a:off x="1616465" y="6335959"/>
            <a:ext cx="3959373" cy="585874"/>
          </a:xfrm>
          <a:prstGeom prst="rect">
            <a:avLst/>
          </a:prstGeom>
        </p:spPr>
        <p:txBody>
          <a:bodyPr lIns="0" tIns="0" rIns="0" bIns="0" rtlCol="0" anchor="t">
            <a:spAutoFit/>
          </a:bodyPr>
          <a:lstStyle/>
          <a:p>
            <a:pPr algn="ctr">
              <a:lnSpc>
                <a:spcPts val="4315"/>
              </a:lnSpc>
            </a:pPr>
            <a:r>
              <a:rPr lang="en-US" sz="3082">
                <a:solidFill>
                  <a:srgbClr val="000000"/>
                </a:solidFill>
                <a:latin typeface="Arial"/>
              </a:rPr>
              <a:t>Without Jobs/Business</a:t>
            </a:r>
          </a:p>
        </p:txBody>
      </p:sp>
      <p:sp>
        <p:nvSpPr>
          <p:cNvPr id="14" name="TextBox 14"/>
          <p:cNvSpPr txBox="1"/>
          <p:nvPr/>
        </p:nvSpPr>
        <p:spPr>
          <a:xfrm>
            <a:off x="1740707" y="6807533"/>
            <a:ext cx="1802512" cy="936154"/>
          </a:xfrm>
          <a:prstGeom prst="rect">
            <a:avLst/>
          </a:prstGeom>
        </p:spPr>
        <p:txBody>
          <a:bodyPr wrap="square" lIns="0" tIns="0" rIns="0" bIns="0" rtlCol="0" anchor="t">
            <a:spAutoFit/>
          </a:bodyPr>
          <a:lstStyle/>
          <a:p>
            <a:pPr marL="0" lvl="0" indent="0" algn="ctr">
              <a:lnSpc>
                <a:spcPts val="7279"/>
              </a:lnSpc>
              <a:spcBef>
                <a:spcPct val="0"/>
              </a:spcBef>
            </a:pPr>
            <a:r>
              <a:rPr lang="en-US" sz="5199" u="none" strike="noStrike" dirty="0">
                <a:solidFill>
                  <a:srgbClr val="000000"/>
                </a:solidFill>
                <a:latin typeface="Bebas Neue Bold"/>
              </a:rPr>
              <a:t>21.6%</a:t>
            </a:r>
          </a:p>
        </p:txBody>
      </p:sp>
      <p:sp>
        <p:nvSpPr>
          <p:cNvPr id="15" name="TextBox 15"/>
          <p:cNvSpPr txBox="1"/>
          <p:nvPr/>
        </p:nvSpPr>
        <p:spPr>
          <a:xfrm>
            <a:off x="6130769" y="3859328"/>
            <a:ext cx="5362635" cy="3303088"/>
          </a:xfrm>
          <a:prstGeom prst="rect">
            <a:avLst/>
          </a:prstGeom>
        </p:spPr>
        <p:txBody>
          <a:bodyPr lIns="0" tIns="0" rIns="0" bIns="0" rtlCol="0" anchor="t">
            <a:spAutoFit/>
          </a:bodyPr>
          <a:lstStyle/>
          <a:p>
            <a:pPr>
              <a:lnSpc>
                <a:spcPts val="4315"/>
              </a:lnSpc>
            </a:pPr>
            <a:r>
              <a:rPr lang="en-US" sz="3082">
                <a:solidFill>
                  <a:srgbClr val="000000"/>
                </a:solidFill>
                <a:latin typeface="Arial"/>
              </a:rPr>
              <a:t>The majority of the unschooled household heads are with jobs or business of their own, comprising 78.4% or 963 heads comparable to the 265 who does not.</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61532" r="-61532"/>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0" y="9485795"/>
            <a:ext cx="11151676" cy="581025"/>
          </a:xfrm>
          <a:prstGeom prst="rect">
            <a:avLst/>
          </a:prstGeom>
        </p:spPr>
        <p:txBody>
          <a:bodyPr lIns="0" tIns="0" rIns="0" bIns="0" rtlCol="0" anchor="t">
            <a:spAutoFit/>
          </a:bodyPr>
          <a:lstStyle/>
          <a:p>
            <a:pPr algn="ctr">
              <a:lnSpc>
                <a:spcPts val="4200"/>
              </a:lnSpc>
            </a:pPr>
            <a:r>
              <a:rPr lang="en-US" sz="3000">
                <a:solidFill>
                  <a:srgbClr val="000000"/>
                </a:solidFill>
                <a:latin typeface="Arial Bold"/>
              </a:rPr>
              <a:t>Source: Kaggle - </a:t>
            </a:r>
            <a:r>
              <a:rPr lang="en-US" sz="3000" u="sng">
                <a:solidFill>
                  <a:srgbClr val="000000"/>
                </a:solidFill>
                <a:latin typeface="Arial Bold"/>
                <a:hlinkClick r:id="rId3" tooltip="https://www.kaggle.com/datasets/syuuu1997/filipino-family-income-and-expenditure"/>
              </a:rPr>
              <a:t>Filipino Family Income and Expenditure</a:t>
            </a:r>
          </a:p>
        </p:txBody>
      </p:sp>
      <p:sp>
        <p:nvSpPr>
          <p:cNvPr id="7" name="TextBox 7"/>
          <p:cNvSpPr txBox="1"/>
          <p:nvPr/>
        </p:nvSpPr>
        <p:spPr>
          <a:xfrm>
            <a:off x="1719359" y="647907"/>
            <a:ext cx="9019492" cy="1249764"/>
          </a:xfrm>
          <a:prstGeom prst="rect">
            <a:avLst/>
          </a:prstGeom>
        </p:spPr>
        <p:txBody>
          <a:bodyPr lIns="0" tIns="0" rIns="0" bIns="0" rtlCol="0" anchor="t">
            <a:spAutoFit/>
          </a:bodyPr>
          <a:lstStyle/>
          <a:p>
            <a:pPr algn="ctr">
              <a:lnSpc>
                <a:spcPts val="10176"/>
              </a:lnSpc>
            </a:pPr>
            <a:r>
              <a:rPr lang="en-US" sz="7268">
                <a:solidFill>
                  <a:srgbClr val="000000"/>
                </a:solidFill>
                <a:latin typeface="Bebas Neue Bold"/>
              </a:rPr>
              <a:t>basic necessities: electricity</a:t>
            </a:r>
          </a:p>
        </p:txBody>
      </p:sp>
      <p:sp>
        <p:nvSpPr>
          <p:cNvPr id="8" name="Freeform 8"/>
          <p:cNvSpPr/>
          <p:nvPr/>
        </p:nvSpPr>
        <p:spPr>
          <a:xfrm>
            <a:off x="1897523" y="3545203"/>
            <a:ext cx="1003457" cy="1598297"/>
          </a:xfrm>
          <a:custGeom>
            <a:avLst/>
            <a:gdLst/>
            <a:ahLst/>
            <a:cxnLst/>
            <a:rect l="l" t="t" r="r" b="b"/>
            <a:pathLst>
              <a:path w="1003457" h="1598297">
                <a:moveTo>
                  <a:pt x="0" y="0"/>
                </a:moveTo>
                <a:lnTo>
                  <a:pt x="1003457" y="0"/>
                </a:lnTo>
                <a:lnTo>
                  <a:pt x="1003457" y="1598297"/>
                </a:lnTo>
                <a:lnTo>
                  <a:pt x="0" y="1598297"/>
                </a:lnTo>
                <a:lnTo>
                  <a:pt x="0" y="0"/>
                </a:lnTo>
                <a:close/>
              </a:path>
            </a:pathLst>
          </a:custGeom>
          <a:blipFill>
            <a:blip r:embed="rId4"/>
            <a:stretch>
              <a:fillRect/>
            </a:stretch>
          </a:blipFill>
        </p:spPr>
      </p:sp>
      <p:sp>
        <p:nvSpPr>
          <p:cNvPr id="9" name="Freeform 9"/>
          <p:cNvSpPr/>
          <p:nvPr/>
        </p:nvSpPr>
        <p:spPr>
          <a:xfrm>
            <a:off x="3009183" y="3545203"/>
            <a:ext cx="1003457" cy="1598297"/>
          </a:xfrm>
          <a:custGeom>
            <a:avLst/>
            <a:gdLst/>
            <a:ahLst/>
            <a:cxnLst/>
            <a:rect l="l" t="t" r="r" b="b"/>
            <a:pathLst>
              <a:path w="1003457" h="1598297">
                <a:moveTo>
                  <a:pt x="0" y="0"/>
                </a:moveTo>
                <a:lnTo>
                  <a:pt x="1003457" y="0"/>
                </a:lnTo>
                <a:lnTo>
                  <a:pt x="1003457" y="1598297"/>
                </a:lnTo>
                <a:lnTo>
                  <a:pt x="0" y="1598297"/>
                </a:lnTo>
                <a:lnTo>
                  <a:pt x="0" y="0"/>
                </a:lnTo>
                <a:close/>
              </a:path>
            </a:pathLst>
          </a:custGeom>
          <a:blipFill>
            <a:blip r:embed="rId4"/>
            <a:stretch>
              <a:fillRect/>
            </a:stretch>
          </a:blipFill>
        </p:spPr>
      </p:sp>
      <p:sp>
        <p:nvSpPr>
          <p:cNvPr id="10" name="Freeform 10"/>
          <p:cNvSpPr/>
          <p:nvPr/>
        </p:nvSpPr>
        <p:spPr>
          <a:xfrm>
            <a:off x="4117415" y="3545203"/>
            <a:ext cx="1003457" cy="1598297"/>
          </a:xfrm>
          <a:custGeom>
            <a:avLst/>
            <a:gdLst/>
            <a:ahLst/>
            <a:cxnLst/>
            <a:rect l="l" t="t" r="r" b="b"/>
            <a:pathLst>
              <a:path w="1003457" h="1598297">
                <a:moveTo>
                  <a:pt x="0" y="0"/>
                </a:moveTo>
                <a:lnTo>
                  <a:pt x="1003458" y="0"/>
                </a:lnTo>
                <a:lnTo>
                  <a:pt x="1003458" y="1598297"/>
                </a:lnTo>
                <a:lnTo>
                  <a:pt x="0" y="1598297"/>
                </a:lnTo>
                <a:lnTo>
                  <a:pt x="0" y="0"/>
                </a:lnTo>
                <a:close/>
              </a:path>
            </a:pathLst>
          </a:custGeom>
          <a:blipFill>
            <a:blip r:embed="rId4"/>
            <a:stretch>
              <a:fillRect/>
            </a:stretch>
          </a:blipFill>
        </p:spPr>
      </p:sp>
      <p:sp>
        <p:nvSpPr>
          <p:cNvPr id="11" name="Freeform 11"/>
          <p:cNvSpPr/>
          <p:nvPr/>
        </p:nvSpPr>
        <p:spPr>
          <a:xfrm>
            <a:off x="5225648" y="3545203"/>
            <a:ext cx="1003457" cy="1598297"/>
          </a:xfrm>
          <a:custGeom>
            <a:avLst/>
            <a:gdLst/>
            <a:ahLst/>
            <a:cxnLst/>
            <a:rect l="l" t="t" r="r" b="b"/>
            <a:pathLst>
              <a:path w="1003457" h="1598297">
                <a:moveTo>
                  <a:pt x="0" y="0"/>
                </a:moveTo>
                <a:lnTo>
                  <a:pt x="1003457" y="0"/>
                </a:lnTo>
                <a:lnTo>
                  <a:pt x="1003457" y="1598297"/>
                </a:lnTo>
                <a:lnTo>
                  <a:pt x="0" y="1598297"/>
                </a:lnTo>
                <a:lnTo>
                  <a:pt x="0" y="0"/>
                </a:lnTo>
                <a:close/>
              </a:path>
            </a:pathLst>
          </a:custGeom>
          <a:blipFill>
            <a:blip r:embed="rId4"/>
            <a:stretch>
              <a:fillRect/>
            </a:stretch>
          </a:blipFill>
        </p:spPr>
      </p:sp>
      <p:sp>
        <p:nvSpPr>
          <p:cNvPr id="12" name="Freeform 12"/>
          <p:cNvSpPr/>
          <p:nvPr/>
        </p:nvSpPr>
        <p:spPr>
          <a:xfrm>
            <a:off x="6333880" y="3545203"/>
            <a:ext cx="1003457" cy="1598297"/>
          </a:xfrm>
          <a:custGeom>
            <a:avLst/>
            <a:gdLst/>
            <a:ahLst/>
            <a:cxnLst/>
            <a:rect l="l" t="t" r="r" b="b"/>
            <a:pathLst>
              <a:path w="1003457" h="1598297">
                <a:moveTo>
                  <a:pt x="0" y="0"/>
                </a:moveTo>
                <a:lnTo>
                  <a:pt x="1003458" y="0"/>
                </a:lnTo>
                <a:lnTo>
                  <a:pt x="1003458" y="1598297"/>
                </a:lnTo>
                <a:lnTo>
                  <a:pt x="0" y="1598297"/>
                </a:lnTo>
                <a:lnTo>
                  <a:pt x="0" y="0"/>
                </a:lnTo>
                <a:close/>
              </a:path>
            </a:pathLst>
          </a:custGeom>
          <a:blipFill>
            <a:blip r:embed="rId4"/>
            <a:stretch>
              <a:fillRect/>
            </a:stretch>
          </a:blipFill>
        </p:spPr>
      </p:sp>
      <p:sp>
        <p:nvSpPr>
          <p:cNvPr id="13" name="Freeform 13"/>
          <p:cNvSpPr/>
          <p:nvPr/>
        </p:nvSpPr>
        <p:spPr>
          <a:xfrm>
            <a:off x="789290" y="3545203"/>
            <a:ext cx="1003457" cy="1598297"/>
          </a:xfrm>
          <a:custGeom>
            <a:avLst/>
            <a:gdLst/>
            <a:ahLst/>
            <a:cxnLst/>
            <a:rect l="l" t="t" r="r" b="b"/>
            <a:pathLst>
              <a:path w="1003457" h="1598297">
                <a:moveTo>
                  <a:pt x="0" y="0"/>
                </a:moveTo>
                <a:lnTo>
                  <a:pt x="1003458" y="0"/>
                </a:lnTo>
                <a:lnTo>
                  <a:pt x="1003458" y="1598297"/>
                </a:lnTo>
                <a:lnTo>
                  <a:pt x="0" y="1598297"/>
                </a:lnTo>
                <a:lnTo>
                  <a:pt x="0" y="0"/>
                </a:lnTo>
                <a:close/>
              </a:path>
            </a:pathLst>
          </a:custGeom>
          <a:blipFill>
            <a:blip r:embed="rId4"/>
            <a:stretch>
              <a:fillRect/>
            </a:stretch>
          </a:blipFill>
        </p:spPr>
      </p:sp>
      <p:sp>
        <p:nvSpPr>
          <p:cNvPr id="14" name="Freeform 14"/>
          <p:cNvSpPr/>
          <p:nvPr/>
        </p:nvSpPr>
        <p:spPr>
          <a:xfrm>
            <a:off x="8550345" y="3545203"/>
            <a:ext cx="1003457" cy="1598297"/>
          </a:xfrm>
          <a:custGeom>
            <a:avLst/>
            <a:gdLst/>
            <a:ahLst/>
            <a:cxnLst/>
            <a:rect l="l" t="t" r="r" b="b"/>
            <a:pathLst>
              <a:path w="1003457" h="1598297">
                <a:moveTo>
                  <a:pt x="0" y="0"/>
                </a:moveTo>
                <a:lnTo>
                  <a:pt x="1003457" y="0"/>
                </a:lnTo>
                <a:lnTo>
                  <a:pt x="1003457" y="1598297"/>
                </a:lnTo>
                <a:lnTo>
                  <a:pt x="0" y="1598297"/>
                </a:lnTo>
                <a:lnTo>
                  <a:pt x="0" y="0"/>
                </a:lnTo>
                <a:close/>
              </a:path>
            </a:pathLst>
          </a:custGeom>
          <a:blipFill>
            <a:blip r:embed="rId4"/>
            <a:stretch>
              <a:fillRect/>
            </a:stretch>
          </a:blipFill>
        </p:spPr>
      </p:sp>
      <p:sp>
        <p:nvSpPr>
          <p:cNvPr id="15" name="Freeform 15"/>
          <p:cNvSpPr/>
          <p:nvPr/>
        </p:nvSpPr>
        <p:spPr>
          <a:xfrm>
            <a:off x="9662005" y="3545203"/>
            <a:ext cx="1003457" cy="1598297"/>
          </a:xfrm>
          <a:custGeom>
            <a:avLst/>
            <a:gdLst/>
            <a:ahLst/>
            <a:cxnLst/>
            <a:rect l="l" t="t" r="r" b="b"/>
            <a:pathLst>
              <a:path w="1003457" h="1598297">
                <a:moveTo>
                  <a:pt x="0" y="0"/>
                </a:moveTo>
                <a:lnTo>
                  <a:pt x="1003458" y="0"/>
                </a:lnTo>
                <a:lnTo>
                  <a:pt x="1003458" y="1598297"/>
                </a:lnTo>
                <a:lnTo>
                  <a:pt x="0" y="1598297"/>
                </a:lnTo>
                <a:lnTo>
                  <a:pt x="0" y="0"/>
                </a:lnTo>
                <a:close/>
              </a:path>
            </a:pathLst>
          </a:custGeom>
          <a:blipFill>
            <a:blip r:embed="rId4"/>
            <a:stretch>
              <a:fillRect/>
            </a:stretch>
          </a:blipFill>
        </p:spPr>
      </p:sp>
      <p:sp>
        <p:nvSpPr>
          <p:cNvPr id="16" name="Freeform 16"/>
          <p:cNvSpPr/>
          <p:nvPr/>
        </p:nvSpPr>
        <p:spPr>
          <a:xfrm>
            <a:off x="10770238" y="3545203"/>
            <a:ext cx="1003457" cy="1598297"/>
          </a:xfrm>
          <a:custGeom>
            <a:avLst/>
            <a:gdLst/>
            <a:ahLst/>
            <a:cxnLst/>
            <a:rect l="l" t="t" r="r" b="b"/>
            <a:pathLst>
              <a:path w="1003457" h="1598297">
                <a:moveTo>
                  <a:pt x="0" y="0"/>
                </a:moveTo>
                <a:lnTo>
                  <a:pt x="1003457" y="0"/>
                </a:lnTo>
                <a:lnTo>
                  <a:pt x="1003457" y="1598297"/>
                </a:lnTo>
                <a:lnTo>
                  <a:pt x="0" y="1598297"/>
                </a:lnTo>
                <a:lnTo>
                  <a:pt x="0" y="0"/>
                </a:lnTo>
                <a:close/>
              </a:path>
            </a:pathLst>
          </a:custGeom>
          <a:blipFill>
            <a:blip r:embed="rId4"/>
            <a:stretch>
              <a:fillRect/>
            </a:stretch>
          </a:blipFill>
        </p:spPr>
      </p:sp>
      <p:sp>
        <p:nvSpPr>
          <p:cNvPr id="17" name="Freeform 17"/>
          <p:cNvSpPr/>
          <p:nvPr/>
        </p:nvSpPr>
        <p:spPr>
          <a:xfrm>
            <a:off x="7442113" y="3545203"/>
            <a:ext cx="1003457" cy="1598297"/>
          </a:xfrm>
          <a:custGeom>
            <a:avLst/>
            <a:gdLst/>
            <a:ahLst/>
            <a:cxnLst/>
            <a:rect l="l" t="t" r="r" b="b"/>
            <a:pathLst>
              <a:path w="1003457" h="1598297">
                <a:moveTo>
                  <a:pt x="0" y="0"/>
                </a:moveTo>
                <a:lnTo>
                  <a:pt x="1003457" y="0"/>
                </a:lnTo>
                <a:lnTo>
                  <a:pt x="1003457" y="1598297"/>
                </a:lnTo>
                <a:lnTo>
                  <a:pt x="0" y="1598297"/>
                </a:lnTo>
                <a:lnTo>
                  <a:pt x="0" y="0"/>
                </a:lnTo>
                <a:close/>
              </a:path>
            </a:pathLst>
          </a:custGeom>
          <a:blipFill>
            <a:blip r:embed="rId4"/>
            <a:stretch>
              <a:fillRect/>
            </a:stretch>
          </a:blipFill>
        </p:spPr>
      </p:sp>
      <p:sp>
        <p:nvSpPr>
          <p:cNvPr id="18" name="TextBox 18"/>
          <p:cNvSpPr txBox="1"/>
          <p:nvPr/>
        </p:nvSpPr>
        <p:spPr>
          <a:xfrm>
            <a:off x="555427" y="6173902"/>
            <a:ext cx="12191145" cy="1327784"/>
          </a:xfrm>
          <a:prstGeom prst="rect">
            <a:avLst/>
          </a:prstGeom>
        </p:spPr>
        <p:txBody>
          <a:bodyPr lIns="0" tIns="0" rIns="0" bIns="0" rtlCol="0" anchor="t">
            <a:spAutoFit/>
          </a:bodyPr>
          <a:lstStyle/>
          <a:p>
            <a:pPr>
              <a:lnSpc>
                <a:spcPts val="5040"/>
              </a:lnSpc>
            </a:pPr>
            <a:r>
              <a:rPr lang="en-US" sz="3600">
                <a:solidFill>
                  <a:srgbClr val="000000"/>
                </a:solidFill>
                <a:latin typeface="Arial Bold"/>
              </a:rPr>
              <a:t>Electricity</a:t>
            </a:r>
            <a:r>
              <a:rPr lang="en-US" sz="3600">
                <a:solidFill>
                  <a:srgbClr val="000000"/>
                </a:solidFill>
                <a:latin typeface="Arial"/>
              </a:rPr>
              <a:t> is the supply of electric current to a house or other building for heating, lighting, or powering appliances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61532" r="-61532"/>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0" y="9485795"/>
            <a:ext cx="11151676" cy="581025"/>
          </a:xfrm>
          <a:prstGeom prst="rect">
            <a:avLst/>
          </a:prstGeom>
        </p:spPr>
        <p:txBody>
          <a:bodyPr lIns="0" tIns="0" rIns="0" bIns="0" rtlCol="0" anchor="t">
            <a:spAutoFit/>
          </a:bodyPr>
          <a:lstStyle/>
          <a:p>
            <a:pPr algn="ctr">
              <a:lnSpc>
                <a:spcPts val="4200"/>
              </a:lnSpc>
            </a:pPr>
            <a:r>
              <a:rPr lang="en-US" sz="3000">
                <a:solidFill>
                  <a:srgbClr val="000000"/>
                </a:solidFill>
                <a:latin typeface="Arial Bold"/>
              </a:rPr>
              <a:t>Source: Kaggle - </a:t>
            </a:r>
            <a:r>
              <a:rPr lang="en-US" sz="3000" u="sng">
                <a:solidFill>
                  <a:srgbClr val="000000"/>
                </a:solidFill>
                <a:latin typeface="Arial Bold"/>
                <a:hlinkClick r:id="rId3" tooltip="https://www.kaggle.com/datasets/syuuu1997/filipino-family-income-and-expenditure"/>
              </a:rPr>
              <a:t>Filipino Family Income and Expenditure</a:t>
            </a:r>
          </a:p>
        </p:txBody>
      </p:sp>
      <p:sp>
        <p:nvSpPr>
          <p:cNvPr id="7" name="TextBox 7"/>
          <p:cNvSpPr txBox="1"/>
          <p:nvPr/>
        </p:nvSpPr>
        <p:spPr>
          <a:xfrm>
            <a:off x="1719359" y="647907"/>
            <a:ext cx="9019492" cy="1249764"/>
          </a:xfrm>
          <a:prstGeom prst="rect">
            <a:avLst/>
          </a:prstGeom>
        </p:spPr>
        <p:txBody>
          <a:bodyPr lIns="0" tIns="0" rIns="0" bIns="0" rtlCol="0" anchor="t">
            <a:spAutoFit/>
          </a:bodyPr>
          <a:lstStyle/>
          <a:p>
            <a:pPr algn="ctr">
              <a:lnSpc>
                <a:spcPts val="10176"/>
              </a:lnSpc>
            </a:pPr>
            <a:r>
              <a:rPr lang="en-US" sz="7268">
                <a:solidFill>
                  <a:srgbClr val="000000"/>
                </a:solidFill>
                <a:latin typeface="Bebas Neue Bold"/>
              </a:rPr>
              <a:t>basic necessities: electricity</a:t>
            </a:r>
          </a:p>
        </p:txBody>
      </p:sp>
      <p:sp>
        <p:nvSpPr>
          <p:cNvPr id="8" name="Freeform 8"/>
          <p:cNvSpPr/>
          <p:nvPr/>
        </p:nvSpPr>
        <p:spPr>
          <a:xfrm>
            <a:off x="10770238" y="3545203"/>
            <a:ext cx="1003457" cy="1598297"/>
          </a:xfrm>
          <a:custGeom>
            <a:avLst/>
            <a:gdLst/>
            <a:ahLst/>
            <a:cxnLst/>
            <a:rect l="l" t="t" r="r" b="b"/>
            <a:pathLst>
              <a:path w="1003457" h="1598297">
                <a:moveTo>
                  <a:pt x="0" y="0"/>
                </a:moveTo>
                <a:lnTo>
                  <a:pt x="1003457" y="0"/>
                </a:lnTo>
                <a:lnTo>
                  <a:pt x="1003457" y="1598297"/>
                </a:lnTo>
                <a:lnTo>
                  <a:pt x="0" y="1598297"/>
                </a:lnTo>
                <a:lnTo>
                  <a:pt x="0" y="0"/>
                </a:lnTo>
                <a:close/>
              </a:path>
            </a:pathLst>
          </a:custGeom>
          <a:blipFill>
            <a:blip r:embed="rId4"/>
            <a:stretch>
              <a:fillRect/>
            </a:stretch>
          </a:blipFill>
        </p:spPr>
      </p:sp>
      <p:sp>
        <p:nvSpPr>
          <p:cNvPr id="9" name="TextBox 9"/>
          <p:cNvSpPr txBox="1"/>
          <p:nvPr/>
        </p:nvSpPr>
        <p:spPr>
          <a:xfrm>
            <a:off x="740036" y="5967142"/>
            <a:ext cx="11226322" cy="1728469"/>
          </a:xfrm>
          <a:prstGeom prst="rect">
            <a:avLst/>
          </a:prstGeom>
        </p:spPr>
        <p:txBody>
          <a:bodyPr lIns="0" tIns="0" rIns="0" bIns="0" rtlCol="0" anchor="t">
            <a:spAutoFit/>
          </a:bodyPr>
          <a:lstStyle/>
          <a:p>
            <a:pPr>
              <a:lnSpc>
                <a:spcPts val="4480"/>
              </a:lnSpc>
            </a:pPr>
            <a:r>
              <a:rPr lang="en-US" sz="3200">
                <a:solidFill>
                  <a:srgbClr val="000000"/>
                </a:solidFill>
                <a:latin typeface="Arial"/>
              </a:rPr>
              <a:t>Data shows that 1 out of 10 houses in the Philippines has no electricity. In totality, the number of houses without electricity in the country is 10.9% or 4,536 households.</a:t>
            </a:r>
          </a:p>
        </p:txBody>
      </p:sp>
      <p:sp>
        <p:nvSpPr>
          <p:cNvPr id="10" name="Freeform 10"/>
          <p:cNvSpPr/>
          <p:nvPr/>
        </p:nvSpPr>
        <p:spPr>
          <a:xfrm>
            <a:off x="1848269" y="3545203"/>
            <a:ext cx="1003457" cy="1598297"/>
          </a:xfrm>
          <a:custGeom>
            <a:avLst/>
            <a:gdLst/>
            <a:ahLst/>
            <a:cxnLst/>
            <a:rect l="l" t="t" r="r" b="b"/>
            <a:pathLst>
              <a:path w="1003457" h="1598297">
                <a:moveTo>
                  <a:pt x="0" y="0"/>
                </a:moveTo>
                <a:lnTo>
                  <a:pt x="1003457" y="0"/>
                </a:lnTo>
                <a:lnTo>
                  <a:pt x="1003457" y="1598297"/>
                </a:lnTo>
                <a:lnTo>
                  <a:pt x="0" y="1598297"/>
                </a:lnTo>
                <a:lnTo>
                  <a:pt x="0" y="0"/>
                </a:lnTo>
                <a:close/>
              </a:path>
            </a:pathLst>
          </a:custGeom>
          <a:blipFill>
            <a:blip r:embed="rId4"/>
            <a:stretch>
              <a:fillRect/>
            </a:stretch>
          </a:blipFill>
        </p:spPr>
      </p:sp>
      <p:sp>
        <p:nvSpPr>
          <p:cNvPr id="11" name="Freeform 11"/>
          <p:cNvSpPr/>
          <p:nvPr/>
        </p:nvSpPr>
        <p:spPr>
          <a:xfrm>
            <a:off x="2959929" y="3545203"/>
            <a:ext cx="1003457" cy="1598297"/>
          </a:xfrm>
          <a:custGeom>
            <a:avLst/>
            <a:gdLst/>
            <a:ahLst/>
            <a:cxnLst/>
            <a:rect l="l" t="t" r="r" b="b"/>
            <a:pathLst>
              <a:path w="1003457" h="1598297">
                <a:moveTo>
                  <a:pt x="0" y="0"/>
                </a:moveTo>
                <a:lnTo>
                  <a:pt x="1003457" y="0"/>
                </a:lnTo>
                <a:lnTo>
                  <a:pt x="1003457" y="1598297"/>
                </a:lnTo>
                <a:lnTo>
                  <a:pt x="0" y="1598297"/>
                </a:lnTo>
                <a:lnTo>
                  <a:pt x="0" y="0"/>
                </a:lnTo>
                <a:close/>
              </a:path>
            </a:pathLst>
          </a:custGeom>
          <a:blipFill>
            <a:blip r:embed="rId4"/>
            <a:stretch>
              <a:fillRect/>
            </a:stretch>
          </a:blipFill>
        </p:spPr>
      </p:sp>
      <p:sp>
        <p:nvSpPr>
          <p:cNvPr id="12" name="Freeform 12"/>
          <p:cNvSpPr/>
          <p:nvPr/>
        </p:nvSpPr>
        <p:spPr>
          <a:xfrm>
            <a:off x="4068161" y="3545203"/>
            <a:ext cx="1003457" cy="1598297"/>
          </a:xfrm>
          <a:custGeom>
            <a:avLst/>
            <a:gdLst/>
            <a:ahLst/>
            <a:cxnLst/>
            <a:rect l="l" t="t" r="r" b="b"/>
            <a:pathLst>
              <a:path w="1003457" h="1598297">
                <a:moveTo>
                  <a:pt x="0" y="0"/>
                </a:moveTo>
                <a:lnTo>
                  <a:pt x="1003458" y="0"/>
                </a:lnTo>
                <a:lnTo>
                  <a:pt x="1003458" y="1598297"/>
                </a:lnTo>
                <a:lnTo>
                  <a:pt x="0" y="1598297"/>
                </a:lnTo>
                <a:lnTo>
                  <a:pt x="0" y="0"/>
                </a:lnTo>
                <a:close/>
              </a:path>
            </a:pathLst>
          </a:custGeom>
          <a:blipFill>
            <a:blip r:embed="rId4"/>
            <a:stretch>
              <a:fillRect/>
            </a:stretch>
          </a:blipFill>
        </p:spPr>
      </p:sp>
      <p:sp>
        <p:nvSpPr>
          <p:cNvPr id="13" name="Freeform 13"/>
          <p:cNvSpPr/>
          <p:nvPr/>
        </p:nvSpPr>
        <p:spPr>
          <a:xfrm>
            <a:off x="5176394" y="3545203"/>
            <a:ext cx="1003457" cy="1598297"/>
          </a:xfrm>
          <a:custGeom>
            <a:avLst/>
            <a:gdLst/>
            <a:ahLst/>
            <a:cxnLst/>
            <a:rect l="l" t="t" r="r" b="b"/>
            <a:pathLst>
              <a:path w="1003457" h="1598297">
                <a:moveTo>
                  <a:pt x="0" y="0"/>
                </a:moveTo>
                <a:lnTo>
                  <a:pt x="1003457" y="0"/>
                </a:lnTo>
                <a:lnTo>
                  <a:pt x="1003457" y="1598297"/>
                </a:lnTo>
                <a:lnTo>
                  <a:pt x="0" y="1598297"/>
                </a:lnTo>
                <a:lnTo>
                  <a:pt x="0" y="0"/>
                </a:lnTo>
                <a:close/>
              </a:path>
            </a:pathLst>
          </a:custGeom>
          <a:blipFill>
            <a:blip r:embed="rId4"/>
            <a:stretch>
              <a:fillRect/>
            </a:stretch>
          </a:blipFill>
        </p:spPr>
      </p:sp>
      <p:sp>
        <p:nvSpPr>
          <p:cNvPr id="14" name="Freeform 14"/>
          <p:cNvSpPr/>
          <p:nvPr/>
        </p:nvSpPr>
        <p:spPr>
          <a:xfrm>
            <a:off x="6284626" y="3545203"/>
            <a:ext cx="1003457" cy="1598297"/>
          </a:xfrm>
          <a:custGeom>
            <a:avLst/>
            <a:gdLst/>
            <a:ahLst/>
            <a:cxnLst/>
            <a:rect l="l" t="t" r="r" b="b"/>
            <a:pathLst>
              <a:path w="1003457" h="1598297">
                <a:moveTo>
                  <a:pt x="0" y="0"/>
                </a:moveTo>
                <a:lnTo>
                  <a:pt x="1003458" y="0"/>
                </a:lnTo>
                <a:lnTo>
                  <a:pt x="1003458" y="1598297"/>
                </a:lnTo>
                <a:lnTo>
                  <a:pt x="0" y="1598297"/>
                </a:lnTo>
                <a:lnTo>
                  <a:pt x="0" y="0"/>
                </a:lnTo>
                <a:close/>
              </a:path>
            </a:pathLst>
          </a:custGeom>
          <a:blipFill>
            <a:blip r:embed="rId4"/>
            <a:stretch>
              <a:fillRect/>
            </a:stretch>
          </a:blipFill>
        </p:spPr>
      </p:sp>
      <p:sp>
        <p:nvSpPr>
          <p:cNvPr id="15" name="Freeform 15"/>
          <p:cNvSpPr/>
          <p:nvPr/>
        </p:nvSpPr>
        <p:spPr>
          <a:xfrm>
            <a:off x="740036" y="3545203"/>
            <a:ext cx="1003457" cy="1598297"/>
          </a:xfrm>
          <a:custGeom>
            <a:avLst/>
            <a:gdLst/>
            <a:ahLst/>
            <a:cxnLst/>
            <a:rect l="l" t="t" r="r" b="b"/>
            <a:pathLst>
              <a:path w="1003457" h="1598297">
                <a:moveTo>
                  <a:pt x="0" y="0"/>
                </a:moveTo>
                <a:lnTo>
                  <a:pt x="1003458" y="0"/>
                </a:lnTo>
                <a:lnTo>
                  <a:pt x="1003458" y="1598297"/>
                </a:lnTo>
                <a:lnTo>
                  <a:pt x="0" y="1598297"/>
                </a:lnTo>
                <a:lnTo>
                  <a:pt x="0" y="0"/>
                </a:lnTo>
                <a:close/>
              </a:path>
            </a:pathLst>
          </a:custGeom>
          <a:blipFill>
            <a:blip r:embed="rId4"/>
            <a:stretch>
              <a:fillRect/>
            </a:stretch>
          </a:blipFill>
        </p:spPr>
      </p:sp>
      <p:sp>
        <p:nvSpPr>
          <p:cNvPr id="16" name="Freeform 16"/>
          <p:cNvSpPr/>
          <p:nvPr/>
        </p:nvSpPr>
        <p:spPr>
          <a:xfrm>
            <a:off x="8501091" y="3545203"/>
            <a:ext cx="1003457" cy="1598297"/>
          </a:xfrm>
          <a:custGeom>
            <a:avLst/>
            <a:gdLst/>
            <a:ahLst/>
            <a:cxnLst/>
            <a:rect l="l" t="t" r="r" b="b"/>
            <a:pathLst>
              <a:path w="1003457" h="1598297">
                <a:moveTo>
                  <a:pt x="0" y="0"/>
                </a:moveTo>
                <a:lnTo>
                  <a:pt x="1003458" y="0"/>
                </a:lnTo>
                <a:lnTo>
                  <a:pt x="1003458" y="1598297"/>
                </a:lnTo>
                <a:lnTo>
                  <a:pt x="0" y="1598297"/>
                </a:lnTo>
                <a:lnTo>
                  <a:pt x="0" y="0"/>
                </a:lnTo>
                <a:close/>
              </a:path>
            </a:pathLst>
          </a:custGeom>
          <a:blipFill>
            <a:blip r:embed="rId4"/>
            <a:stretch>
              <a:fillRect/>
            </a:stretch>
          </a:blipFill>
        </p:spPr>
      </p:sp>
      <p:sp>
        <p:nvSpPr>
          <p:cNvPr id="17" name="Freeform 17"/>
          <p:cNvSpPr/>
          <p:nvPr/>
        </p:nvSpPr>
        <p:spPr>
          <a:xfrm>
            <a:off x="9612751" y="3545203"/>
            <a:ext cx="1003457" cy="1598297"/>
          </a:xfrm>
          <a:custGeom>
            <a:avLst/>
            <a:gdLst/>
            <a:ahLst/>
            <a:cxnLst/>
            <a:rect l="l" t="t" r="r" b="b"/>
            <a:pathLst>
              <a:path w="1003457" h="1598297">
                <a:moveTo>
                  <a:pt x="0" y="0"/>
                </a:moveTo>
                <a:lnTo>
                  <a:pt x="1003458" y="0"/>
                </a:lnTo>
                <a:lnTo>
                  <a:pt x="1003458" y="1598297"/>
                </a:lnTo>
                <a:lnTo>
                  <a:pt x="0" y="1598297"/>
                </a:lnTo>
                <a:lnTo>
                  <a:pt x="0" y="0"/>
                </a:lnTo>
                <a:close/>
              </a:path>
            </a:pathLst>
          </a:custGeom>
          <a:blipFill>
            <a:blip r:embed="rId4"/>
            <a:stretch>
              <a:fillRect/>
            </a:stretch>
          </a:blipFill>
        </p:spPr>
      </p:sp>
      <p:sp>
        <p:nvSpPr>
          <p:cNvPr id="18" name="Freeform 18"/>
          <p:cNvSpPr/>
          <p:nvPr/>
        </p:nvSpPr>
        <p:spPr>
          <a:xfrm>
            <a:off x="7392859" y="3545203"/>
            <a:ext cx="1003457" cy="1598297"/>
          </a:xfrm>
          <a:custGeom>
            <a:avLst/>
            <a:gdLst/>
            <a:ahLst/>
            <a:cxnLst/>
            <a:rect l="l" t="t" r="r" b="b"/>
            <a:pathLst>
              <a:path w="1003457" h="1598297">
                <a:moveTo>
                  <a:pt x="0" y="0"/>
                </a:moveTo>
                <a:lnTo>
                  <a:pt x="1003457" y="0"/>
                </a:lnTo>
                <a:lnTo>
                  <a:pt x="1003457" y="1598297"/>
                </a:lnTo>
                <a:lnTo>
                  <a:pt x="0" y="1598297"/>
                </a:lnTo>
                <a:lnTo>
                  <a:pt x="0" y="0"/>
                </a:lnTo>
                <a:close/>
              </a:path>
            </a:pathLst>
          </a:custGeom>
          <a:blipFill>
            <a:blip r:embed="rId4"/>
            <a:stretch>
              <a:fillRect/>
            </a:stretch>
          </a:blipFill>
        </p:spPr>
      </p:sp>
      <p:sp>
        <p:nvSpPr>
          <p:cNvPr id="19" name="Freeform 19"/>
          <p:cNvSpPr/>
          <p:nvPr/>
        </p:nvSpPr>
        <p:spPr>
          <a:xfrm>
            <a:off x="743464" y="3545203"/>
            <a:ext cx="1003457" cy="1598297"/>
          </a:xfrm>
          <a:custGeom>
            <a:avLst/>
            <a:gdLst/>
            <a:ahLst/>
            <a:cxnLst/>
            <a:rect l="l" t="t" r="r" b="b"/>
            <a:pathLst>
              <a:path w="1003457" h="1598297">
                <a:moveTo>
                  <a:pt x="0" y="0"/>
                </a:moveTo>
                <a:lnTo>
                  <a:pt x="1003458" y="0"/>
                </a:lnTo>
                <a:lnTo>
                  <a:pt x="1003458" y="1598297"/>
                </a:lnTo>
                <a:lnTo>
                  <a:pt x="0" y="1598297"/>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20" name="Freeform 20"/>
          <p:cNvSpPr/>
          <p:nvPr/>
        </p:nvSpPr>
        <p:spPr>
          <a:xfrm>
            <a:off x="1855124" y="3545203"/>
            <a:ext cx="1003457" cy="1598297"/>
          </a:xfrm>
          <a:custGeom>
            <a:avLst/>
            <a:gdLst/>
            <a:ahLst/>
            <a:cxnLst/>
            <a:rect l="l" t="t" r="r" b="b"/>
            <a:pathLst>
              <a:path w="1003457" h="1598297">
                <a:moveTo>
                  <a:pt x="0" y="0"/>
                </a:moveTo>
                <a:lnTo>
                  <a:pt x="1003458" y="0"/>
                </a:lnTo>
                <a:lnTo>
                  <a:pt x="1003458" y="1598297"/>
                </a:lnTo>
                <a:lnTo>
                  <a:pt x="0" y="1598297"/>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21" name="Freeform 21"/>
          <p:cNvSpPr/>
          <p:nvPr/>
        </p:nvSpPr>
        <p:spPr>
          <a:xfrm>
            <a:off x="2963357" y="3545203"/>
            <a:ext cx="1003457" cy="1598297"/>
          </a:xfrm>
          <a:custGeom>
            <a:avLst/>
            <a:gdLst/>
            <a:ahLst/>
            <a:cxnLst/>
            <a:rect l="l" t="t" r="r" b="b"/>
            <a:pathLst>
              <a:path w="1003457" h="1598297">
                <a:moveTo>
                  <a:pt x="0" y="0"/>
                </a:moveTo>
                <a:lnTo>
                  <a:pt x="1003457" y="0"/>
                </a:lnTo>
                <a:lnTo>
                  <a:pt x="1003457" y="1598297"/>
                </a:lnTo>
                <a:lnTo>
                  <a:pt x="0" y="1598297"/>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22" name="Freeform 22"/>
          <p:cNvSpPr/>
          <p:nvPr/>
        </p:nvSpPr>
        <p:spPr>
          <a:xfrm>
            <a:off x="4071589" y="3545203"/>
            <a:ext cx="1003457" cy="1598297"/>
          </a:xfrm>
          <a:custGeom>
            <a:avLst/>
            <a:gdLst/>
            <a:ahLst/>
            <a:cxnLst/>
            <a:rect l="l" t="t" r="r" b="b"/>
            <a:pathLst>
              <a:path w="1003457" h="1598297">
                <a:moveTo>
                  <a:pt x="0" y="0"/>
                </a:moveTo>
                <a:lnTo>
                  <a:pt x="1003458" y="0"/>
                </a:lnTo>
                <a:lnTo>
                  <a:pt x="1003458" y="1598297"/>
                </a:lnTo>
                <a:lnTo>
                  <a:pt x="0" y="1598297"/>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23" name="Freeform 23"/>
          <p:cNvSpPr/>
          <p:nvPr/>
        </p:nvSpPr>
        <p:spPr>
          <a:xfrm>
            <a:off x="5179822" y="3545203"/>
            <a:ext cx="1003457" cy="1598297"/>
          </a:xfrm>
          <a:custGeom>
            <a:avLst/>
            <a:gdLst/>
            <a:ahLst/>
            <a:cxnLst/>
            <a:rect l="l" t="t" r="r" b="b"/>
            <a:pathLst>
              <a:path w="1003457" h="1598297">
                <a:moveTo>
                  <a:pt x="0" y="0"/>
                </a:moveTo>
                <a:lnTo>
                  <a:pt x="1003457" y="0"/>
                </a:lnTo>
                <a:lnTo>
                  <a:pt x="1003457" y="1598297"/>
                </a:lnTo>
                <a:lnTo>
                  <a:pt x="0" y="1598297"/>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24" name="Freeform 24"/>
          <p:cNvSpPr/>
          <p:nvPr/>
        </p:nvSpPr>
        <p:spPr>
          <a:xfrm>
            <a:off x="6288054" y="3545203"/>
            <a:ext cx="1003457" cy="1598297"/>
          </a:xfrm>
          <a:custGeom>
            <a:avLst/>
            <a:gdLst/>
            <a:ahLst/>
            <a:cxnLst/>
            <a:rect l="l" t="t" r="r" b="b"/>
            <a:pathLst>
              <a:path w="1003457" h="1598297">
                <a:moveTo>
                  <a:pt x="0" y="0"/>
                </a:moveTo>
                <a:lnTo>
                  <a:pt x="1003457" y="0"/>
                </a:lnTo>
                <a:lnTo>
                  <a:pt x="1003457" y="1598297"/>
                </a:lnTo>
                <a:lnTo>
                  <a:pt x="0" y="1598297"/>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25" name="Freeform 25"/>
          <p:cNvSpPr/>
          <p:nvPr/>
        </p:nvSpPr>
        <p:spPr>
          <a:xfrm>
            <a:off x="7396286" y="3545203"/>
            <a:ext cx="1003457" cy="1598297"/>
          </a:xfrm>
          <a:custGeom>
            <a:avLst/>
            <a:gdLst/>
            <a:ahLst/>
            <a:cxnLst/>
            <a:rect l="l" t="t" r="r" b="b"/>
            <a:pathLst>
              <a:path w="1003457" h="1598297">
                <a:moveTo>
                  <a:pt x="0" y="0"/>
                </a:moveTo>
                <a:lnTo>
                  <a:pt x="1003458" y="0"/>
                </a:lnTo>
                <a:lnTo>
                  <a:pt x="1003458" y="1598297"/>
                </a:lnTo>
                <a:lnTo>
                  <a:pt x="0" y="1598297"/>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26" name="Freeform 26"/>
          <p:cNvSpPr/>
          <p:nvPr/>
        </p:nvSpPr>
        <p:spPr>
          <a:xfrm>
            <a:off x="8504519" y="3545203"/>
            <a:ext cx="1003457" cy="1598297"/>
          </a:xfrm>
          <a:custGeom>
            <a:avLst/>
            <a:gdLst/>
            <a:ahLst/>
            <a:cxnLst/>
            <a:rect l="l" t="t" r="r" b="b"/>
            <a:pathLst>
              <a:path w="1003457" h="1598297">
                <a:moveTo>
                  <a:pt x="0" y="0"/>
                </a:moveTo>
                <a:lnTo>
                  <a:pt x="1003457" y="0"/>
                </a:lnTo>
                <a:lnTo>
                  <a:pt x="1003457" y="1598297"/>
                </a:lnTo>
                <a:lnTo>
                  <a:pt x="0" y="1598297"/>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27" name="Freeform 27"/>
          <p:cNvSpPr/>
          <p:nvPr/>
        </p:nvSpPr>
        <p:spPr>
          <a:xfrm>
            <a:off x="9612751" y="3545203"/>
            <a:ext cx="1003457" cy="1598297"/>
          </a:xfrm>
          <a:custGeom>
            <a:avLst/>
            <a:gdLst/>
            <a:ahLst/>
            <a:cxnLst/>
            <a:rect l="l" t="t" r="r" b="b"/>
            <a:pathLst>
              <a:path w="1003457" h="1598297">
                <a:moveTo>
                  <a:pt x="0" y="0"/>
                </a:moveTo>
                <a:lnTo>
                  <a:pt x="1003458" y="0"/>
                </a:lnTo>
                <a:lnTo>
                  <a:pt x="1003458" y="1598297"/>
                </a:lnTo>
                <a:lnTo>
                  <a:pt x="0" y="1598297"/>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61532" r="-61532"/>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497088" y="4531767"/>
            <a:ext cx="3506249" cy="3528301"/>
          </a:xfrm>
          <a:custGeom>
            <a:avLst/>
            <a:gdLst/>
            <a:ahLst/>
            <a:cxnLst/>
            <a:rect l="l" t="t" r="r" b="b"/>
            <a:pathLst>
              <a:path w="3506249" h="3528301">
                <a:moveTo>
                  <a:pt x="0" y="0"/>
                </a:moveTo>
                <a:lnTo>
                  <a:pt x="3506249" y="0"/>
                </a:lnTo>
                <a:lnTo>
                  <a:pt x="3506249" y="3528301"/>
                </a:lnTo>
                <a:lnTo>
                  <a:pt x="0" y="3528301"/>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7" name="Freeform 7"/>
          <p:cNvSpPr/>
          <p:nvPr/>
        </p:nvSpPr>
        <p:spPr>
          <a:xfrm>
            <a:off x="4212887" y="5536076"/>
            <a:ext cx="2508217" cy="2523992"/>
          </a:xfrm>
          <a:custGeom>
            <a:avLst/>
            <a:gdLst/>
            <a:ahLst/>
            <a:cxnLst/>
            <a:rect l="l" t="t" r="r" b="b"/>
            <a:pathLst>
              <a:path w="2508217" h="2523992">
                <a:moveTo>
                  <a:pt x="0" y="0"/>
                </a:moveTo>
                <a:lnTo>
                  <a:pt x="2508217" y="0"/>
                </a:lnTo>
                <a:lnTo>
                  <a:pt x="2508217" y="2523992"/>
                </a:lnTo>
                <a:lnTo>
                  <a:pt x="0" y="2523992"/>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8" name="Freeform 8"/>
          <p:cNvSpPr/>
          <p:nvPr/>
        </p:nvSpPr>
        <p:spPr>
          <a:xfrm>
            <a:off x="7182833" y="5989814"/>
            <a:ext cx="2018993" cy="2031691"/>
          </a:xfrm>
          <a:custGeom>
            <a:avLst/>
            <a:gdLst/>
            <a:ahLst/>
            <a:cxnLst/>
            <a:rect l="l" t="t" r="r" b="b"/>
            <a:pathLst>
              <a:path w="2018993" h="2031691">
                <a:moveTo>
                  <a:pt x="0" y="0"/>
                </a:moveTo>
                <a:lnTo>
                  <a:pt x="2018993" y="0"/>
                </a:lnTo>
                <a:lnTo>
                  <a:pt x="2018993" y="2031690"/>
                </a:lnTo>
                <a:lnTo>
                  <a:pt x="0" y="2031690"/>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9" name="Freeform 9"/>
          <p:cNvSpPr/>
          <p:nvPr/>
        </p:nvSpPr>
        <p:spPr>
          <a:xfrm>
            <a:off x="9992401" y="6128759"/>
            <a:ext cx="1846912" cy="1858527"/>
          </a:xfrm>
          <a:custGeom>
            <a:avLst/>
            <a:gdLst/>
            <a:ahLst/>
            <a:cxnLst/>
            <a:rect l="l" t="t" r="r" b="b"/>
            <a:pathLst>
              <a:path w="1846912" h="1858527">
                <a:moveTo>
                  <a:pt x="0" y="0"/>
                </a:moveTo>
                <a:lnTo>
                  <a:pt x="1846912" y="0"/>
                </a:lnTo>
                <a:lnTo>
                  <a:pt x="1846912" y="1858527"/>
                </a:lnTo>
                <a:lnTo>
                  <a:pt x="0" y="1858527"/>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10" name="Freeform 10"/>
          <p:cNvSpPr/>
          <p:nvPr/>
        </p:nvSpPr>
        <p:spPr>
          <a:xfrm>
            <a:off x="871867" y="3527920"/>
            <a:ext cx="2387110" cy="2008156"/>
          </a:xfrm>
          <a:custGeom>
            <a:avLst/>
            <a:gdLst/>
            <a:ahLst/>
            <a:cxnLst/>
            <a:rect l="l" t="t" r="r" b="b"/>
            <a:pathLst>
              <a:path w="2387110" h="2008156">
                <a:moveTo>
                  <a:pt x="0" y="0"/>
                </a:moveTo>
                <a:lnTo>
                  <a:pt x="2387110" y="0"/>
                </a:lnTo>
                <a:lnTo>
                  <a:pt x="2387110" y="2008156"/>
                </a:lnTo>
                <a:lnTo>
                  <a:pt x="0" y="2008156"/>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11" name="TextBox 11"/>
          <p:cNvSpPr txBox="1"/>
          <p:nvPr/>
        </p:nvSpPr>
        <p:spPr>
          <a:xfrm>
            <a:off x="0" y="9485795"/>
            <a:ext cx="11151676" cy="581025"/>
          </a:xfrm>
          <a:prstGeom prst="rect">
            <a:avLst/>
          </a:prstGeom>
        </p:spPr>
        <p:txBody>
          <a:bodyPr lIns="0" tIns="0" rIns="0" bIns="0" rtlCol="0" anchor="t">
            <a:spAutoFit/>
          </a:bodyPr>
          <a:lstStyle/>
          <a:p>
            <a:pPr algn="ctr">
              <a:lnSpc>
                <a:spcPts val="4200"/>
              </a:lnSpc>
            </a:pPr>
            <a:r>
              <a:rPr lang="en-US" sz="3000">
                <a:solidFill>
                  <a:srgbClr val="000000"/>
                </a:solidFill>
                <a:latin typeface="Arial Bold"/>
              </a:rPr>
              <a:t>Source: Kaggle - </a:t>
            </a:r>
            <a:r>
              <a:rPr lang="en-US" sz="3000" u="sng">
                <a:solidFill>
                  <a:srgbClr val="000000"/>
                </a:solidFill>
                <a:latin typeface="Arial Bold"/>
                <a:hlinkClick r:id="rId7" tooltip="https://www.kaggle.com/datasets/syuuu1997/filipino-family-income-and-expenditure"/>
              </a:rPr>
              <a:t>Filipino Family Income and Expenditure</a:t>
            </a:r>
          </a:p>
        </p:txBody>
      </p:sp>
      <p:sp>
        <p:nvSpPr>
          <p:cNvPr id="12" name="TextBox 12"/>
          <p:cNvSpPr txBox="1"/>
          <p:nvPr/>
        </p:nvSpPr>
        <p:spPr>
          <a:xfrm>
            <a:off x="2476795" y="647907"/>
            <a:ext cx="7504620" cy="1249764"/>
          </a:xfrm>
          <a:prstGeom prst="rect">
            <a:avLst/>
          </a:prstGeom>
        </p:spPr>
        <p:txBody>
          <a:bodyPr lIns="0" tIns="0" rIns="0" bIns="0" rtlCol="0" anchor="t">
            <a:spAutoFit/>
          </a:bodyPr>
          <a:lstStyle/>
          <a:p>
            <a:pPr algn="ctr">
              <a:lnSpc>
                <a:spcPts val="10176"/>
              </a:lnSpc>
            </a:pPr>
            <a:r>
              <a:rPr lang="en-US" sz="7268">
                <a:solidFill>
                  <a:srgbClr val="000000"/>
                </a:solidFill>
                <a:latin typeface="Bebas Neue Bold"/>
              </a:rPr>
              <a:t>basic necessities: water</a:t>
            </a:r>
          </a:p>
        </p:txBody>
      </p:sp>
      <p:sp>
        <p:nvSpPr>
          <p:cNvPr id="13" name="Freeform 13"/>
          <p:cNvSpPr/>
          <p:nvPr/>
        </p:nvSpPr>
        <p:spPr>
          <a:xfrm>
            <a:off x="4553485" y="4759581"/>
            <a:ext cx="1668778" cy="1403860"/>
          </a:xfrm>
          <a:custGeom>
            <a:avLst/>
            <a:gdLst/>
            <a:ahLst/>
            <a:cxnLst/>
            <a:rect l="l" t="t" r="r" b="b"/>
            <a:pathLst>
              <a:path w="1668778" h="1403860">
                <a:moveTo>
                  <a:pt x="0" y="0"/>
                </a:moveTo>
                <a:lnTo>
                  <a:pt x="1668778" y="0"/>
                </a:lnTo>
                <a:lnTo>
                  <a:pt x="1668778" y="1403859"/>
                </a:lnTo>
                <a:lnTo>
                  <a:pt x="0" y="1403859"/>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14" name="Freeform 14"/>
          <p:cNvSpPr/>
          <p:nvPr/>
        </p:nvSpPr>
        <p:spPr>
          <a:xfrm>
            <a:off x="7508758" y="5422947"/>
            <a:ext cx="1236022" cy="1039803"/>
          </a:xfrm>
          <a:custGeom>
            <a:avLst/>
            <a:gdLst/>
            <a:ahLst/>
            <a:cxnLst/>
            <a:rect l="l" t="t" r="r" b="b"/>
            <a:pathLst>
              <a:path w="1236022" h="1039803">
                <a:moveTo>
                  <a:pt x="0" y="0"/>
                </a:moveTo>
                <a:lnTo>
                  <a:pt x="1236022" y="0"/>
                </a:lnTo>
                <a:lnTo>
                  <a:pt x="1236022" y="1039803"/>
                </a:lnTo>
                <a:lnTo>
                  <a:pt x="0" y="1039803"/>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15" name="Freeform 15"/>
          <p:cNvSpPr/>
          <p:nvPr/>
        </p:nvSpPr>
        <p:spPr>
          <a:xfrm>
            <a:off x="10297846" y="5608857"/>
            <a:ext cx="1236022" cy="1039803"/>
          </a:xfrm>
          <a:custGeom>
            <a:avLst/>
            <a:gdLst/>
            <a:ahLst/>
            <a:cxnLst/>
            <a:rect l="l" t="t" r="r" b="b"/>
            <a:pathLst>
              <a:path w="1236022" h="1039803">
                <a:moveTo>
                  <a:pt x="0" y="0"/>
                </a:moveTo>
                <a:lnTo>
                  <a:pt x="1236022" y="0"/>
                </a:lnTo>
                <a:lnTo>
                  <a:pt x="1236022" y="1039804"/>
                </a:lnTo>
                <a:lnTo>
                  <a:pt x="0" y="1039804"/>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16" name="TextBox 16"/>
          <p:cNvSpPr txBox="1"/>
          <p:nvPr/>
        </p:nvSpPr>
        <p:spPr>
          <a:xfrm>
            <a:off x="1485081" y="4425659"/>
            <a:ext cx="1663277" cy="689127"/>
          </a:xfrm>
          <a:prstGeom prst="rect">
            <a:avLst/>
          </a:prstGeom>
        </p:spPr>
        <p:txBody>
          <a:bodyPr lIns="0" tIns="0" rIns="0" bIns="0" rtlCol="0" anchor="t">
            <a:spAutoFit/>
          </a:bodyPr>
          <a:lstStyle/>
          <a:p>
            <a:pPr>
              <a:lnSpc>
                <a:spcPts val="5091"/>
              </a:lnSpc>
            </a:pPr>
            <a:r>
              <a:rPr lang="en-US" sz="3636">
                <a:solidFill>
                  <a:srgbClr val="000000"/>
                </a:solidFill>
                <a:latin typeface="Arial Bold"/>
              </a:rPr>
              <a:t>16,093</a:t>
            </a:r>
          </a:p>
        </p:txBody>
      </p:sp>
      <p:sp>
        <p:nvSpPr>
          <p:cNvPr id="17" name="TextBox 17"/>
          <p:cNvSpPr txBox="1"/>
          <p:nvPr/>
        </p:nvSpPr>
        <p:spPr>
          <a:xfrm>
            <a:off x="4806807" y="4992512"/>
            <a:ext cx="1663277" cy="689127"/>
          </a:xfrm>
          <a:prstGeom prst="rect">
            <a:avLst/>
          </a:prstGeom>
        </p:spPr>
        <p:txBody>
          <a:bodyPr lIns="0" tIns="0" rIns="0" bIns="0" rtlCol="0" anchor="t">
            <a:spAutoFit/>
          </a:bodyPr>
          <a:lstStyle/>
          <a:p>
            <a:pPr>
              <a:lnSpc>
                <a:spcPts val="5091"/>
              </a:lnSpc>
            </a:pPr>
            <a:r>
              <a:rPr lang="en-US" sz="3636">
                <a:solidFill>
                  <a:srgbClr val="000000"/>
                </a:solidFill>
                <a:latin typeface="Arial Bold"/>
              </a:rPr>
              <a:t>6,242</a:t>
            </a:r>
          </a:p>
        </p:txBody>
      </p:sp>
      <p:sp>
        <p:nvSpPr>
          <p:cNvPr id="18" name="TextBox 18"/>
          <p:cNvSpPr txBox="1"/>
          <p:nvPr/>
        </p:nvSpPr>
        <p:spPr>
          <a:xfrm>
            <a:off x="7508758" y="5526848"/>
            <a:ext cx="1663277" cy="689127"/>
          </a:xfrm>
          <a:prstGeom prst="rect">
            <a:avLst/>
          </a:prstGeom>
        </p:spPr>
        <p:txBody>
          <a:bodyPr lIns="0" tIns="0" rIns="0" bIns="0" rtlCol="0" anchor="t">
            <a:spAutoFit/>
          </a:bodyPr>
          <a:lstStyle/>
          <a:p>
            <a:pPr>
              <a:lnSpc>
                <a:spcPts val="5091"/>
              </a:lnSpc>
            </a:pPr>
            <a:r>
              <a:rPr lang="en-US" sz="3636">
                <a:solidFill>
                  <a:srgbClr val="000000"/>
                </a:solidFill>
                <a:latin typeface="Arial Bold"/>
              </a:rPr>
              <a:t>4,614</a:t>
            </a:r>
          </a:p>
        </p:txBody>
      </p:sp>
      <p:sp>
        <p:nvSpPr>
          <p:cNvPr id="19" name="TextBox 19"/>
          <p:cNvSpPr txBox="1"/>
          <p:nvPr/>
        </p:nvSpPr>
        <p:spPr>
          <a:xfrm>
            <a:off x="10297846" y="5765756"/>
            <a:ext cx="1663277" cy="689127"/>
          </a:xfrm>
          <a:prstGeom prst="rect">
            <a:avLst/>
          </a:prstGeom>
        </p:spPr>
        <p:txBody>
          <a:bodyPr lIns="0" tIns="0" rIns="0" bIns="0" rtlCol="0" anchor="t">
            <a:spAutoFit/>
          </a:bodyPr>
          <a:lstStyle/>
          <a:p>
            <a:pPr>
              <a:lnSpc>
                <a:spcPts val="5091"/>
              </a:lnSpc>
            </a:pPr>
            <a:r>
              <a:rPr lang="en-US" sz="3636">
                <a:solidFill>
                  <a:srgbClr val="000000"/>
                </a:solidFill>
                <a:latin typeface="Arial Bold"/>
              </a:rPr>
              <a:t>4,587</a:t>
            </a:r>
          </a:p>
        </p:txBody>
      </p:sp>
      <p:sp>
        <p:nvSpPr>
          <p:cNvPr id="20" name="TextBox 20"/>
          <p:cNvSpPr txBox="1"/>
          <p:nvPr/>
        </p:nvSpPr>
        <p:spPr>
          <a:xfrm>
            <a:off x="4095497" y="8127206"/>
            <a:ext cx="2717767" cy="1103973"/>
          </a:xfrm>
          <a:prstGeom prst="rect">
            <a:avLst/>
          </a:prstGeom>
        </p:spPr>
        <p:txBody>
          <a:bodyPr lIns="0" tIns="0" rIns="0" bIns="0" rtlCol="0" anchor="t">
            <a:spAutoFit/>
          </a:bodyPr>
          <a:lstStyle/>
          <a:p>
            <a:pPr marL="0" lvl="0" indent="0" algn="ctr">
              <a:lnSpc>
                <a:spcPts val="4251"/>
              </a:lnSpc>
              <a:spcBef>
                <a:spcPct val="0"/>
              </a:spcBef>
            </a:pPr>
            <a:r>
              <a:rPr lang="en-US" sz="3036">
                <a:solidFill>
                  <a:srgbClr val="000000"/>
                </a:solidFill>
                <a:latin typeface="Arial"/>
              </a:rPr>
              <a:t>Deep well - Shared</a:t>
            </a:r>
          </a:p>
        </p:txBody>
      </p:sp>
      <p:sp>
        <p:nvSpPr>
          <p:cNvPr id="21" name="TextBox 21"/>
          <p:cNvSpPr txBox="1"/>
          <p:nvPr/>
        </p:nvSpPr>
        <p:spPr>
          <a:xfrm>
            <a:off x="747522" y="8127206"/>
            <a:ext cx="3138393" cy="570573"/>
          </a:xfrm>
          <a:prstGeom prst="rect">
            <a:avLst/>
          </a:prstGeom>
        </p:spPr>
        <p:txBody>
          <a:bodyPr lIns="0" tIns="0" rIns="0" bIns="0" rtlCol="0" anchor="t">
            <a:spAutoFit/>
          </a:bodyPr>
          <a:lstStyle/>
          <a:p>
            <a:pPr>
              <a:lnSpc>
                <a:spcPts val="4251"/>
              </a:lnSpc>
            </a:pPr>
            <a:r>
              <a:rPr lang="en-US" sz="3036">
                <a:solidFill>
                  <a:srgbClr val="000000"/>
                </a:solidFill>
                <a:latin typeface="Arial"/>
              </a:rPr>
              <a:t>Faucet-Owned</a:t>
            </a:r>
          </a:p>
        </p:txBody>
      </p:sp>
      <p:sp>
        <p:nvSpPr>
          <p:cNvPr id="22" name="TextBox 22"/>
          <p:cNvSpPr txBox="1"/>
          <p:nvPr/>
        </p:nvSpPr>
        <p:spPr>
          <a:xfrm>
            <a:off x="7022814" y="8127206"/>
            <a:ext cx="3352020" cy="570573"/>
          </a:xfrm>
          <a:prstGeom prst="rect">
            <a:avLst/>
          </a:prstGeom>
        </p:spPr>
        <p:txBody>
          <a:bodyPr lIns="0" tIns="0" rIns="0" bIns="0" rtlCol="0" anchor="t">
            <a:spAutoFit/>
          </a:bodyPr>
          <a:lstStyle/>
          <a:p>
            <a:pPr>
              <a:lnSpc>
                <a:spcPts val="4251"/>
              </a:lnSpc>
            </a:pPr>
            <a:r>
              <a:rPr lang="en-US" sz="3036">
                <a:solidFill>
                  <a:srgbClr val="000000"/>
                </a:solidFill>
                <a:latin typeface="Arial"/>
              </a:rPr>
              <a:t>Faucet-Shared</a:t>
            </a:r>
          </a:p>
        </p:txBody>
      </p:sp>
      <p:sp>
        <p:nvSpPr>
          <p:cNvPr id="23" name="TextBox 23"/>
          <p:cNvSpPr txBox="1"/>
          <p:nvPr/>
        </p:nvSpPr>
        <p:spPr>
          <a:xfrm>
            <a:off x="9740443" y="8088643"/>
            <a:ext cx="2717767" cy="1103973"/>
          </a:xfrm>
          <a:prstGeom prst="rect">
            <a:avLst/>
          </a:prstGeom>
        </p:spPr>
        <p:txBody>
          <a:bodyPr lIns="0" tIns="0" rIns="0" bIns="0" rtlCol="0" anchor="t">
            <a:spAutoFit/>
          </a:bodyPr>
          <a:lstStyle/>
          <a:p>
            <a:pPr marL="0" lvl="0" indent="0" algn="ctr">
              <a:lnSpc>
                <a:spcPts val="4251"/>
              </a:lnSpc>
              <a:spcBef>
                <a:spcPct val="0"/>
              </a:spcBef>
            </a:pPr>
            <a:r>
              <a:rPr lang="en-US" sz="3036">
                <a:solidFill>
                  <a:srgbClr val="000000"/>
                </a:solidFill>
                <a:latin typeface="Arial"/>
              </a:rPr>
              <a:t>Deep well - Owned</a:t>
            </a:r>
          </a:p>
        </p:txBody>
      </p:sp>
      <p:grpSp>
        <p:nvGrpSpPr>
          <p:cNvPr id="24" name="Group 24"/>
          <p:cNvGrpSpPr/>
          <p:nvPr/>
        </p:nvGrpSpPr>
        <p:grpSpPr>
          <a:xfrm>
            <a:off x="615944" y="1912339"/>
            <a:ext cx="11226322" cy="3231161"/>
            <a:chOff x="0" y="0"/>
            <a:chExt cx="14968430" cy="4308214"/>
          </a:xfrm>
        </p:grpSpPr>
        <p:sp>
          <p:nvSpPr>
            <p:cNvPr id="25" name="TextBox 25"/>
            <p:cNvSpPr txBox="1"/>
            <p:nvPr/>
          </p:nvSpPr>
          <p:spPr>
            <a:xfrm>
              <a:off x="0" y="-123825"/>
              <a:ext cx="14968430" cy="2263350"/>
            </a:xfrm>
            <a:prstGeom prst="rect">
              <a:avLst/>
            </a:prstGeom>
          </p:spPr>
          <p:txBody>
            <a:bodyPr lIns="0" tIns="0" rIns="0" bIns="0" rtlCol="0" anchor="t">
              <a:spAutoFit/>
            </a:bodyPr>
            <a:lstStyle/>
            <a:p>
              <a:pPr>
                <a:lnSpc>
                  <a:spcPts val="4480"/>
                </a:lnSpc>
              </a:pPr>
              <a:r>
                <a:rPr lang="en-US" sz="3200">
                  <a:solidFill>
                    <a:srgbClr val="000000"/>
                  </a:solidFill>
                  <a:latin typeface="Arial"/>
                </a:rPr>
                <a:t>Water is one of the basic necessities needed for a household to thrive. For Filipinos, water is the lifeline of businesses and households. Four of the main supplies of water in the country</a:t>
              </a:r>
            </a:p>
          </p:txBody>
        </p:sp>
        <p:sp>
          <p:nvSpPr>
            <p:cNvPr id="26" name="TextBox 26"/>
            <p:cNvSpPr txBox="1"/>
            <p:nvPr/>
          </p:nvSpPr>
          <p:spPr>
            <a:xfrm>
              <a:off x="4359962" y="2044864"/>
              <a:ext cx="10285945" cy="2263350"/>
            </a:xfrm>
            <a:prstGeom prst="rect">
              <a:avLst/>
            </a:prstGeom>
          </p:spPr>
          <p:txBody>
            <a:bodyPr lIns="0" tIns="0" rIns="0" bIns="0" rtlCol="0" anchor="t">
              <a:spAutoFit/>
            </a:bodyPr>
            <a:lstStyle/>
            <a:p>
              <a:pPr algn="r">
                <a:lnSpc>
                  <a:spcPts val="4480"/>
                </a:lnSpc>
              </a:pPr>
              <a:r>
                <a:rPr lang="en-US" sz="3200">
                  <a:solidFill>
                    <a:srgbClr val="000000"/>
                  </a:solidFill>
                  <a:latin typeface="Arial"/>
                </a:rPr>
                <a:t>are as follows: household faucets and deep well, both are either owned or shared.</a:t>
              </a: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61532" r="-61532"/>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456915" y="4336160"/>
            <a:ext cx="5201733" cy="4922140"/>
          </a:xfrm>
          <a:custGeom>
            <a:avLst/>
            <a:gdLst/>
            <a:ahLst/>
            <a:cxnLst/>
            <a:rect l="l" t="t" r="r" b="b"/>
            <a:pathLst>
              <a:path w="5201733" h="4922140">
                <a:moveTo>
                  <a:pt x="0" y="0"/>
                </a:moveTo>
                <a:lnTo>
                  <a:pt x="5201733" y="0"/>
                </a:lnTo>
                <a:lnTo>
                  <a:pt x="5201733" y="4922140"/>
                </a:lnTo>
                <a:lnTo>
                  <a:pt x="0" y="4922140"/>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7" name="TextBox 7"/>
          <p:cNvSpPr txBox="1"/>
          <p:nvPr/>
        </p:nvSpPr>
        <p:spPr>
          <a:xfrm>
            <a:off x="0" y="9485795"/>
            <a:ext cx="11151676" cy="581025"/>
          </a:xfrm>
          <a:prstGeom prst="rect">
            <a:avLst/>
          </a:prstGeom>
        </p:spPr>
        <p:txBody>
          <a:bodyPr lIns="0" tIns="0" rIns="0" bIns="0" rtlCol="0" anchor="t">
            <a:spAutoFit/>
          </a:bodyPr>
          <a:lstStyle/>
          <a:p>
            <a:pPr algn="ctr">
              <a:lnSpc>
                <a:spcPts val="4200"/>
              </a:lnSpc>
            </a:pPr>
            <a:r>
              <a:rPr lang="en-US" sz="3000">
                <a:solidFill>
                  <a:srgbClr val="000000"/>
                </a:solidFill>
                <a:latin typeface="Arial Bold"/>
              </a:rPr>
              <a:t>Source: Kaggle - </a:t>
            </a:r>
            <a:r>
              <a:rPr lang="en-US" sz="3000" u="sng">
                <a:solidFill>
                  <a:srgbClr val="000000"/>
                </a:solidFill>
                <a:latin typeface="Arial Bold"/>
                <a:hlinkClick r:id="rId5" tooltip="https://www.kaggle.com/datasets/syuuu1997/filipino-family-income-and-expenditure"/>
              </a:rPr>
              <a:t>Filipino Family Income and Expenditure</a:t>
            </a:r>
          </a:p>
        </p:txBody>
      </p:sp>
      <p:sp>
        <p:nvSpPr>
          <p:cNvPr id="8" name="TextBox 8"/>
          <p:cNvSpPr txBox="1"/>
          <p:nvPr/>
        </p:nvSpPr>
        <p:spPr>
          <a:xfrm>
            <a:off x="2243206" y="647907"/>
            <a:ext cx="7971798" cy="1249764"/>
          </a:xfrm>
          <a:prstGeom prst="rect">
            <a:avLst/>
          </a:prstGeom>
        </p:spPr>
        <p:txBody>
          <a:bodyPr lIns="0" tIns="0" rIns="0" bIns="0" rtlCol="0" anchor="t">
            <a:spAutoFit/>
          </a:bodyPr>
          <a:lstStyle/>
          <a:p>
            <a:pPr algn="ctr">
              <a:lnSpc>
                <a:spcPts val="10176"/>
              </a:lnSpc>
            </a:pPr>
            <a:r>
              <a:rPr lang="en-US" sz="7268">
                <a:solidFill>
                  <a:srgbClr val="000000"/>
                </a:solidFill>
                <a:latin typeface="Bebas Neue Bold"/>
              </a:rPr>
              <a:t>basic necessities: housing</a:t>
            </a:r>
          </a:p>
        </p:txBody>
      </p:sp>
      <p:sp>
        <p:nvSpPr>
          <p:cNvPr id="9" name="TextBox 9"/>
          <p:cNvSpPr txBox="1"/>
          <p:nvPr/>
        </p:nvSpPr>
        <p:spPr>
          <a:xfrm>
            <a:off x="456915" y="1773846"/>
            <a:ext cx="11740936" cy="2290444"/>
          </a:xfrm>
          <a:prstGeom prst="rect">
            <a:avLst/>
          </a:prstGeom>
        </p:spPr>
        <p:txBody>
          <a:bodyPr lIns="0" tIns="0" rIns="0" bIns="0" rtlCol="0" anchor="t">
            <a:spAutoFit/>
          </a:bodyPr>
          <a:lstStyle/>
          <a:p>
            <a:pPr algn="just">
              <a:lnSpc>
                <a:spcPts val="4480"/>
              </a:lnSpc>
            </a:pPr>
            <a:r>
              <a:rPr lang="en-US" sz="3200">
                <a:solidFill>
                  <a:srgbClr val="000000"/>
                </a:solidFill>
                <a:latin typeface="Arial"/>
              </a:rPr>
              <a:t>In accordance with PD1096 or most commonly known as the National Building Code (NBC), a certain land area is dedicated to a person for his living to be considered comfortable. In the instance of  NBC, it should be 0.65sqm per person. </a:t>
            </a:r>
          </a:p>
        </p:txBody>
      </p:sp>
      <p:sp>
        <p:nvSpPr>
          <p:cNvPr id="10" name="Freeform 10"/>
          <p:cNvSpPr/>
          <p:nvPr/>
        </p:nvSpPr>
        <p:spPr>
          <a:xfrm>
            <a:off x="456915" y="5396891"/>
            <a:ext cx="5201733" cy="3861409"/>
          </a:xfrm>
          <a:custGeom>
            <a:avLst/>
            <a:gdLst/>
            <a:ahLst/>
            <a:cxnLst/>
            <a:rect l="l" t="t" r="r" b="b"/>
            <a:pathLst>
              <a:path w="5201733" h="3861409">
                <a:moveTo>
                  <a:pt x="0" y="0"/>
                </a:moveTo>
                <a:lnTo>
                  <a:pt x="5201733" y="0"/>
                </a:lnTo>
                <a:lnTo>
                  <a:pt x="5201733" y="3861409"/>
                </a:lnTo>
                <a:lnTo>
                  <a:pt x="0" y="3861409"/>
                </a:lnTo>
                <a:lnTo>
                  <a:pt x="0" y="0"/>
                </a:lnTo>
                <a:close/>
              </a:path>
            </a:pathLst>
          </a:custGeom>
          <a:blipFill>
            <a:blip r:embed="rId6">
              <a:extLst>
                <a:ext uri="{96DAC541-7B7A-43D3-8B79-37D633B846F1}">
                  <asvg:svgBlip xmlns:asvg="http://schemas.microsoft.com/office/drawing/2016/SVG/main" xmlns="" r:embed="rId7"/>
                </a:ext>
              </a:extLst>
            </a:blip>
            <a:stretch>
              <a:fillRect t="-27470"/>
            </a:stretch>
          </a:blipFill>
        </p:spPr>
      </p:sp>
      <p:sp>
        <p:nvSpPr>
          <p:cNvPr id="11" name="TextBox 11"/>
          <p:cNvSpPr txBox="1"/>
          <p:nvPr/>
        </p:nvSpPr>
        <p:spPr>
          <a:xfrm>
            <a:off x="2511284" y="6911594"/>
            <a:ext cx="1663277" cy="689127"/>
          </a:xfrm>
          <a:prstGeom prst="rect">
            <a:avLst/>
          </a:prstGeom>
        </p:spPr>
        <p:txBody>
          <a:bodyPr lIns="0" tIns="0" rIns="0" bIns="0" rtlCol="0" anchor="t">
            <a:spAutoFit/>
          </a:bodyPr>
          <a:lstStyle/>
          <a:p>
            <a:pPr>
              <a:lnSpc>
                <a:spcPts val="5091"/>
              </a:lnSpc>
            </a:pPr>
            <a:r>
              <a:rPr lang="en-US" sz="3636">
                <a:solidFill>
                  <a:srgbClr val="000000"/>
                </a:solidFill>
                <a:latin typeface="Arial Bold"/>
              </a:rPr>
              <a:t>97.5%</a:t>
            </a:r>
          </a:p>
        </p:txBody>
      </p:sp>
      <p:sp>
        <p:nvSpPr>
          <p:cNvPr id="12" name="TextBox 12"/>
          <p:cNvSpPr txBox="1"/>
          <p:nvPr/>
        </p:nvSpPr>
        <p:spPr>
          <a:xfrm>
            <a:off x="2511284" y="4540098"/>
            <a:ext cx="1663277" cy="689127"/>
          </a:xfrm>
          <a:prstGeom prst="rect">
            <a:avLst/>
          </a:prstGeom>
        </p:spPr>
        <p:txBody>
          <a:bodyPr lIns="0" tIns="0" rIns="0" bIns="0" rtlCol="0" anchor="t">
            <a:spAutoFit/>
          </a:bodyPr>
          <a:lstStyle/>
          <a:p>
            <a:pPr>
              <a:lnSpc>
                <a:spcPts val="5091"/>
              </a:lnSpc>
            </a:pPr>
            <a:r>
              <a:rPr lang="en-US" sz="3636">
                <a:solidFill>
                  <a:srgbClr val="F9FCFF"/>
                </a:solidFill>
                <a:latin typeface="Arial Bold"/>
              </a:rPr>
              <a:t>2.48%</a:t>
            </a:r>
          </a:p>
        </p:txBody>
      </p:sp>
      <p:sp>
        <p:nvSpPr>
          <p:cNvPr id="13" name="TextBox 13"/>
          <p:cNvSpPr txBox="1"/>
          <p:nvPr/>
        </p:nvSpPr>
        <p:spPr>
          <a:xfrm>
            <a:off x="6086942" y="4212335"/>
            <a:ext cx="6038225" cy="3414394"/>
          </a:xfrm>
          <a:prstGeom prst="rect">
            <a:avLst/>
          </a:prstGeom>
        </p:spPr>
        <p:txBody>
          <a:bodyPr lIns="0" tIns="0" rIns="0" bIns="0" rtlCol="0" anchor="t">
            <a:spAutoFit/>
          </a:bodyPr>
          <a:lstStyle/>
          <a:p>
            <a:pPr algn="just">
              <a:lnSpc>
                <a:spcPts val="4480"/>
              </a:lnSpc>
            </a:pPr>
            <a:r>
              <a:rPr lang="en-US" sz="3200">
                <a:solidFill>
                  <a:srgbClr val="000000"/>
                </a:solidFill>
                <a:latin typeface="Arial"/>
              </a:rPr>
              <a:t>Data shows that 2.48% of the population is still without a suitable housing area to properly accommodate a family. In values, 2.48% is equivalent to 1,031 households. </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3"/>
            <a:stretch>
              <a:fillRect l="-61532" r="-61532"/>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0" y="9485795"/>
            <a:ext cx="11151676" cy="581025"/>
          </a:xfrm>
          <a:prstGeom prst="rect">
            <a:avLst/>
          </a:prstGeom>
        </p:spPr>
        <p:txBody>
          <a:bodyPr lIns="0" tIns="0" rIns="0" bIns="0" rtlCol="0" anchor="t">
            <a:spAutoFit/>
          </a:bodyPr>
          <a:lstStyle/>
          <a:p>
            <a:pPr algn="ctr">
              <a:lnSpc>
                <a:spcPts val="4200"/>
              </a:lnSpc>
            </a:pPr>
            <a:r>
              <a:rPr lang="en-US" sz="3000">
                <a:solidFill>
                  <a:srgbClr val="000000"/>
                </a:solidFill>
                <a:latin typeface="Arial Bold"/>
              </a:rPr>
              <a:t>Source: Kaggle - </a:t>
            </a:r>
            <a:r>
              <a:rPr lang="en-US" sz="3000" u="sng">
                <a:solidFill>
                  <a:srgbClr val="000000"/>
                </a:solidFill>
                <a:latin typeface="Arial Bold"/>
                <a:hlinkClick r:id="rId4" tooltip="https://www.kaggle.com/datasets/syuuu1997/filipino-family-income-and-expenditure"/>
              </a:rPr>
              <a:t>Filipino Family Income and Expenditure</a:t>
            </a:r>
          </a:p>
        </p:txBody>
      </p:sp>
      <p:sp>
        <p:nvSpPr>
          <p:cNvPr id="7" name="TextBox 7"/>
          <p:cNvSpPr txBox="1"/>
          <p:nvPr/>
        </p:nvSpPr>
        <p:spPr>
          <a:xfrm>
            <a:off x="442013" y="303468"/>
            <a:ext cx="9113540" cy="1639544"/>
          </a:xfrm>
          <a:prstGeom prst="rect">
            <a:avLst/>
          </a:prstGeom>
        </p:spPr>
        <p:txBody>
          <a:bodyPr lIns="0" tIns="0" rIns="0" bIns="0" rtlCol="0" anchor="t">
            <a:spAutoFit/>
          </a:bodyPr>
          <a:lstStyle/>
          <a:p>
            <a:pPr>
              <a:lnSpc>
                <a:spcPts val="12037"/>
              </a:lnSpc>
            </a:pPr>
            <a:r>
              <a:rPr lang="en-US" sz="8597">
                <a:solidFill>
                  <a:srgbClr val="F9FCFF"/>
                </a:solidFill>
                <a:latin typeface="Arial Bold"/>
              </a:rPr>
              <a:t>Key Insight:</a:t>
            </a:r>
          </a:p>
        </p:txBody>
      </p:sp>
      <p:sp>
        <p:nvSpPr>
          <p:cNvPr id="8" name="TextBox 8"/>
          <p:cNvSpPr txBox="1"/>
          <p:nvPr/>
        </p:nvSpPr>
        <p:spPr>
          <a:xfrm>
            <a:off x="413438" y="1819187"/>
            <a:ext cx="10895975" cy="6224269"/>
          </a:xfrm>
          <a:prstGeom prst="rect">
            <a:avLst/>
          </a:prstGeom>
        </p:spPr>
        <p:txBody>
          <a:bodyPr lIns="0" tIns="0" rIns="0" bIns="0" rtlCol="0" anchor="t">
            <a:spAutoFit/>
          </a:bodyPr>
          <a:lstStyle/>
          <a:p>
            <a:pPr algn="just">
              <a:lnSpc>
                <a:spcPts val="4480"/>
              </a:lnSpc>
            </a:pPr>
            <a:r>
              <a:rPr lang="en-US" sz="3200">
                <a:solidFill>
                  <a:srgbClr val="000000"/>
                </a:solidFill>
                <a:latin typeface="Arial Medium"/>
              </a:rPr>
              <a:t>The rich are able to save more money than the middle class and the poor. </a:t>
            </a:r>
          </a:p>
          <a:p>
            <a:pPr algn="just">
              <a:lnSpc>
                <a:spcPts val="4480"/>
              </a:lnSpc>
            </a:pPr>
            <a:endParaRPr lang="en-US" sz="3200">
              <a:solidFill>
                <a:srgbClr val="000000"/>
              </a:solidFill>
              <a:latin typeface="Arial Medium"/>
            </a:endParaRPr>
          </a:p>
          <a:p>
            <a:pPr algn="just">
              <a:lnSpc>
                <a:spcPts val="4480"/>
              </a:lnSpc>
            </a:pPr>
            <a:r>
              <a:rPr lang="en-US" sz="3200">
                <a:solidFill>
                  <a:srgbClr val="000000"/>
                </a:solidFill>
                <a:latin typeface="Arial Medium"/>
              </a:rPr>
              <a:t>The income-to-expenditures ratio of the following: </a:t>
            </a:r>
          </a:p>
          <a:p>
            <a:pPr marL="690890" lvl="1" indent="-345445" algn="just">
              <a:lnSpc>
                <a:spcPts val="4480"/>
              </a:lnSpc>
              <a:buFont typeface="Arial"/>
              <a:buChar char="•"/>
            </a:pPr>
            <a:r>
              <a:rPr lang="en-US" sz="3200">
                <a:solidFill>
                  <a:srgbClr val="000000"/>
                </a:solidFill>
                <a:latin typeface="Arial Medium"/>
              </a:rPr>
              <a:t>Rich - 0.47, which means that they are able to save 53.00% of their income. </a:t>
            </a:r>
          </a:p>
          <a:p>
            <a:pPr marL="690890" lvl="1" indent="-345445" algn="just">
              <a:lnSpc>
                <a:spcPts val="4480"/>
              </a:lnSpc>
              <a:buFont typeface="Arial"/>
              <a:buChar char="•"/>
            </a:pPr>
            <a:r>
              <a:rPr lang="en-US" sz="3200">
                <a:solidFill>
                  <a:srgbClr val="000000"/>
                </a:solidFill>
                <a:latin typeface="Arial Medium"/>
              </a:rPr>
              <a:t>Middle class - 0.71, which means that they are able to save 29.00% of their income. </a:t>
            </a:r>
          </a:p>
          <a:p>
            <a:pPr marL="690890" lvl="1" indent="-345445" algn="just">
              <a:lnSpc>
                <a:spcPts val="4480"/>
              </a:lnSpc>
              <a:buFont typeface="Arial"/>
              <a:buChar char="•"/>
            </a:pPr>
            <a:r>
              <a:rPr lang="en-US" sz="3200">
                <a:solidFill>
                  <a:srgbClr val="000000"/>
                </a:solidFill>
                <a:latin typeface="Arial Medium"/>
              </a:rPr>
              <a:t>Poor - 0.00453, which means that they are not able to save any money and may even have to borrow money to make ends meet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8726088" cy="10514813"/>
          </a:xfrm>
          <a:custGeom>
            <a:avLst/>
            <a:gdLst/>
            <a:ahLst/>
            <a:cxnLst/>
            <a:rect l="l" t="t" r="r" b="b"/>
            <a:pathLst>
              <a:path w="8726088" h="10514813">
                <a:moveTo>
                  <a:pt x="0" y="0"/>
                </a:moveTo>
                <a:lnTo>
                  <a:pt x="8726088" y="0"/>
                </a:lnTo>
                <a:lnTo>
                  <a:pt x="8726088" y="10514813"/>
                </a:lnTo>
                <a:lnTo>
                  <a:pt x="0" y="10514813"/>
                </a:lnTo>
                <a:lnTo>
                  <a:pt x="0" y="0"/>
                </a:lnTo>
                <a:close/>
              </a:path>
            </a:pathLst>
          </a:custGeom>
          <a:blipFill>
            <a:blip r:embed="rId3"/>
            <a:stretch>
              <a:fillRect l="-40430" r="-40430"/>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212451" y="9642319"/>
            <a:ext cx="11714906" cy="436880"/>
          </a:xfrm>
          <a:prstGeom prst="rect">
            <a:avLst/>
          </a:prstGeom>
        </p:spPr>
        <p:txBody>
          <a:bodyPr lIns="0" tIns="0" rIns="0" bIns="0" rtlCol="0" anchor="t">
            <a:spAutoFit/>
          </a:bodyPr>
          <a:lstStyle/>
          <a:p>
            <a:pPr algn="just">
              <a:lnSpc>
                <a:spcPts val="3220"/>
              </a:lnSpc>
            </a:pPr>
            <a:r>
              <a:rPr lang="en-US" sz="2300" spc="62">
                <a:solidFill>
                  <a:srgbClr val="000000"/>
                </a:solidFill>
                <a:latin typeface="Arial Bold"/>
              </a:rPr>
              <a:t>Source: </a:t>
            </a:r>
            <a:r>
              <a:rPr lang="en-US" sz="2300" u="sng" spc="62">
                <a:solidFill>
                  <a:srgbClr val="000000"/>
                </a:solidFill>
                <a:latin typeface="Arial Bold"/>
                <a:hlinkClick r:id="rId4" tooltip="https://psa.gov.ph/content/updated-2015-and-2018-full-year-official-poverty-statistics"/>
              </a:rPr>
              <a:t>Updated 2015 and 2018 Full Year Official Poverty Statistics</a:t>
            </a:r>
          </a:p>
        </p:txBody>
      </p:sp>
      <p:sp>
        <p:nvSpPr>
          <p:cNvPr id="7" name="TextBox 7"/>
          <p:cNvSpPr txBox="1"/>
          <p:nvPr/>
        </p:nvSpPr>
        <p:spPr>
          <a:xfrm>
            <a:off x="442425" y="315801"/>
            <a:ext cx="8192311" cy="3164099"/>
          </a:xfrm>
          <a:prstGeom prst="rect">
            <a:avLst/>
          </a:prstGeom>
        </p:spPr>
        <p:txBody>
          <a:bodyPr lIns="0" tIns="0" rIns="0" bIns="0" rtlCol="0" anchor="t">
            <a:spAutoFit/>
          </a:bodyPr>
          <a:lstStyle/>
          <a:p>
            <a:pPr>
              <a:lnSpc>
                <a:spcPts val="12037"/>
              </a:lnSpc>
            </a:pPr>
            <a:r>
              <a:rPr lang="en-US" sz="8597">
                <a:solidFill>
                  <a:srgbClr val="F9FCFF"/>
                </a:solidFill>
                <a:latin typeface="Arial Bold"/>
              </a:rPr>
              <a:t>Poverty in the </a:t>
            </a:r>
          </a:p>
          <a:p>
            <a:pPr>
              <a:lnSpc>
                <a:spcPts val="12037"/>
              </a:lnSpc>
            </a:pPr>
            <a:r>
              <a:rPr lang="en-US" sz="8597">
                <a:solidFill>
                  <a:srgbClr val="F9FCFF"/>
                </a:solidFill>
                <a:latin typeface="Arial Bold"/>
              </a:rPr>
              <a:t>Philippines</a:t>
            </a:r>
          </a:p>
        </p:txBody>
      </p:sp>
      <p:sp>
        <p:nvSpPr>
          <p:cNvPr id="8" name="TextBox 8"/>
          <p:cNvSpPr txBox="1"/>
          <p:nvPr/>
        </p:nvSpPr>
        <p:spPr>
          <a:xfrm>
            <a:off x="384813" y="3627938"/>
            <a:ext cx="11542544" cy="4001727"/>
          </a:xfrm>
          <a:prstGeom prst="rect">
            <a:avLst/>
          </a:prstGeom>
        </p:spPr>
        <p:txBody>
          <a:bodyPr lIns="0" tIns="0" rIns="0" bIns="0" rtlCol="0" anchor="t">
            <a:spAutoFit/>
          </a:bodyPr>
          <a:lstStyle/>
          <a:p>
            <a:pPr algn="just">
              <a:lnSpc>
                <a:spcPts val="4902"/>
              </a:lnSpc>
            </a:pPr>
            <a:r>
              <a:rPr lang="en-US" sz="3501">
                <a:solidFill>
                  <a:srgbClr val="FFFFFF"/>
                </a:solidFill>
                <a:latin typeface="Arial Bold"/>
              </a:rPr>
              <a:t>Poverty incidence</a:t>
            </a:r>
            <a:r>
              <a:rPr lang="en-US" sz="3501">
                <a:solidFill>
                  <a:srgbClr val="000000"/>
                </a:solidFill>
                <a:latin typeface="Arial Bold"/>
              </a:rPr>
              <a:t> among population is at 16.6% in 2018 or 17.6 million Filipinos who lived below the poverty threshold estimated at PhP 10,727, on average, for a family of five per month.</a:t>
            </a:r>
          </a:p>
          <a:p>
            <a:pPr algn="just">
              <a:lnSpc>
                <a:spcPts val="4902"/>
              </a:lnSpc>
            </a:pPr>
            <a:endParaRPr lang="en-US" sz="3501">
              <a:solidFill>
                <a:srgbClr val="000000"/>
              </a:solidFill>
              <a:latin typeface="Arial Bold"/>
            </a:endParaRPr>
          </a:p>
          <a:p>
            <a:pPr marL="518524" lvl="1" indent="-259262" algn="just">
              <a:lnSpc>
                <a:spcPts val="3362"/>
              </a:lnSpc>
              <a:buFont typeface="Arial"/>
              <a:buChar char="•"/>
            </a:pPr>
            <a:r>
              <a:rPr lang="en-US" sz="2401">
                <a:solidFill>
                  <a:srgbClr val="FFFFFF"/>
                </a:solidFill>
                <a:latin typeface="Arial Bold Italics"/>
              </a:rPr>
              <a:t>Poverty Incidence</a:t>
            </a:r>
            <a:r>
              <a:rPr lang="en-US" sz="2401">
                <a:solidFill>
                  <a:srgbClr val="000000"/>
                </a:solidFill>
                <a:latin typeface="Arial Bold Italics"/>
              </a:rPr>
              <a:t> is the proportion of poor Filipinos whose per capita income is insufficient to meet their basic food </a:t>
            </a:r>
            <a:r>
              <a:rPr lang="en-US" sz="2401" u="sng">
                <a:solidFill>
                  <a:srgbClr val="000000"/>
                </a:solidFill>
                <a:latin typeface="Arial Bold Italics"/>
              </a:rPr>
              <a:t>and</a:t>
            </a:r>
            <a:r>
              <a:rPr lang="en-US" sz="2401">
                <a:solidFill>
                  <a:srgbClr val="000000"/>
                </a:solidFill>
                <a:latin typeface="Arial Bold Italics"/>
              </a:rPr>
              <a:t> non-food needs</a:t>
            </a:r>
          </a:p>
        </p:txBody>
      </p:sp>
    </p:spTree>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3"/>
            <a:stretch>
              <a:fillRect l="-61532" r="-61532"/>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0" y="9485795"/>
            <a:ext cx="11151676" cy="581025"/>
          </a:xfrm>
          <a:prstGeom prst="rect">
            <a:avLst/>
          </a:prstGeom>
        </p:spPr>
        <p:txBody>
          <a:bodyPr lIns="0" tIns="0" rIns="0" bIns="0" rtlCol="0" anchor="t">
            <a:spAutoFit/>
          </a:bodyPr>
          <a:lstStyle/>
          <a:p>
            <a:pPr algn="ctr">
              <a:lnSpc>
                <a:spcPts val="4200"/>
              </a:lnSpc>
            </a:pPr>
            <a:r>
              <a:rPr lang="en-US" sz="3000">
                <a:solidFill>
                  <a:srgbClr val="000000"/>
                </a:solidFill>
                <a:latin typeface="Arial Bold"/>
              </a:rPr>
              <a:t>Source: Kaggle - </a:t>
            </a:r>
            <a:r>
              <a:rPr lang="en-US" sz="3000" u="sng">
                <a:solidFill>
                  <a:srgbClr val="000000"/>
                </a:solidFill>
                <a:latin typeface="Arial Bold"/>
                <a:hlinkClick r:id="rId4" tooltip="https://www.kaggle.com/datasets/syuuu1997/filipino-family-income-and-expenditure"/>
              </a:rPr>
              <a:t>Filipino Family Income and Expenditure</a:t>
            </a:r>
          </a:p>
        </p:txBody>
      </p:sp>
      <p:sp>
        <p:nvSpPr>
          <p:cNvPr id="7" name="TextBox 7"/>
          <p:cNvSpPr txBox="1"/>
          <p:nvPr/>
        </p:nvSpPr>
        <p:spPr>
          <a:xfrm>
            <a:off x="442013" y="303468"/>
            <a:ext cx="9113540" cy="1639544"/>
          </a:xfrm>
          <a:prstGeom prst="rect">
            <a:avLst/>
          </a:prstGeom>
        </p:spPr>
        <p:txBody>
          <a:bodyPr lIns="0" tIns="0" rIns="0" bIns="0" rtlCol="0" anchor="t">
            <a:spAutoFit/>
          </a:bodyPr>
          <a:lstStyle/>
          <a:p>
            <a:pPr>
              <a:lnSpc>
                <a:spcPts val="12037"/>
              </a:lnSpc>
            </a:pPr>
            <a:r>
              <a:rPr lang="en-US" sz="8597">
                <a:solidFill>
                  <a:srgbClr val="F9FCFF"/>
                </a:solidFill>
                <a:latin typeface="Arial Bold"/>
              </a:rPr>
              <a:t>Conclusions</a:t>
            </a:r>
          </a:p>
        </p:txBody>
      </p:sp>
      <p:sp>
        <p:nvSpPr>
          <p:cNvPr id="8" name="TextBox 8"/>
          <p:cNvSpPr txBox="1"/>
          <p:nvPr/>
        </p:nvSpPr>
        <p:spPr>
          <a:xfrm>
            <a:off x="442013" y="1819187"/>
            <a:ext cx="10895975" cy="5100319"/>
          </a:xfrm>
          <a:prstGeom prst="rect">
            <a:avLst/>
          </a:prstGeom>
        </p:spPr>
        <p:txBody>
          <a:bodyPr lIns="0" tIns="0" rIns="0" bIns="0" rtlCol="0" anchor="t">
            <a:spAutoFit/>
          </a:bodyPr>
          <a:lstStyle/>
          <a:p>
            <a:pPr algn="just">
              <a:lnSpc>
                <a:spcPts val="4480"/>
              </a:lnSpc>
            </a:pPr>
            <a:r>
              <a:rPr lang="en-US" sz="3200">
                <a:solidFill>
                  <a:srgbClr val="000000"/>
                </a:solidFill>
                <a:latin typeface="Arial Medium"/>
              </a:rPr>
              <a:t>The huge disparity of income and expenses in poverty in the Philippines has a number of </a:t>
            </a:r>
            <a:r>
              <a:rPr lang="en-US" sz="3200">
                <a:solidFill>
                  <a:srgbClr val="000000"/>
                </a:solidFill>
                <a:latin typeface="Arial Bold"/>
              </a:rPr>
              <a:t>negative effects</a:t>
            </a:r>
            <a:r>
              <a:rPr lang="en-US" sz="3200">
                <a:solidFill>
                  <a:srgbClr val="000000"/>
                </a:solidFill>
                <a:latin typeface="Arial Medium"/>
              </a:rPr>
              <a:t>, including:</a:t>
            </a:r>
          </a:p>
          <a:p>
            <a:pPr algn="just">
              <a:lnSpc>
                <a:spcPts val="4480"/>
              </a:lnSpc>
            </a:pPr>
            <a:endParaRPr lang="en-US" sz="3200">
              <a:solidFill>
                <a:srgbClr val="000000"/>
              </a:solidFill>
              <a:latin typeface="Arial Medium"/>
            </a:endParaRPr>
          </a:p>
          <a:p>
            <a:pPr marL="690890" lvl="1" indent="-345445" algn="just">
              <a:lnSpc>
                <a:spcPts val="4480"/>
              </a:lnSpc>
              <a:buFont typeface="Arial"/>
              <a:buChar char="•"/>
            </a:pPr>
            <a:r>
              <a:rPr lang="en-US" sz="3200">
                <a:solidFill>
                  <a:srgbClr val="000000"/>
                </a:solidFill>
                <a:latin typeface="Arial Medium"/>
              </a:rPr>
              <a:t>Increased poverty further</a:t>
            </a:r>
          </a:p>
          <a:p>
            <a:pPr marL="690890" lvl="1" indent="-345445" algn="just">
              <a:lnSpc>
                <a:spcPts val="4480"/>
              </a:lnSpc>
              <a:buFont typeface="Arial"/>
              <a:buChar char="•"/>
            </a:pPr>
            <a:r>
              <a:rPr lang="en-US" sz="3200">
                <a:solidFill>
                  <a:srgbClr val="000000"/>
                </a:solidFill>
                <a:latin typeface="Arial Medium"/>
              </a:rPr>
              <a:t>Increased inequality / social exclusion (no access to basic necesities)</a:t>
            </a:r>
          </a:p>
          <a:p>
            <a:pPr marL="690890" lvl="1" indent="-345445" algn="just">
              <a:lnSpc>
                <a:spcPts val="4480"/>
              </a:lnSpc>
              <a:buFont typeface="Arial"/>
              <a:buChar char="•"/>
            </a:pPr>
            <a:r>
              <a:rPr lang="en-US" sz="3200">
                <a:solidFill>
                  <a:srgbClr val="000000"/>
                </a:solidFill>
                <a:latin typeface="Arial Medium"/>
              </a:rPr>
              <a:t>Reduced economic growth</a:t>
            </a:r>
          </a:p>
          <a:p>
            <a:pPr marL="690890" lvl="1" indent="-345445" algn="just">
              <a:lnSpc>
                <a:spcPts val="4480"/>
              </a:lnSpc>
              <a:buFont typeface="Arial"/>
              <a:buChar char="•"/>
            </a:pPr>
            <a:r>
              <a:rPr lang="en-US" sz="3200">
                <a:solidFill>
                  <a:srgbClr val="000000"/>
                </a:solidFill>
                <a:latin typeface="Arial Medium"/>
              </a:rPr>
              <a:t>Decreased social mobility</a:t>
            </a:r>
          </a:p>
          <a:p>
            <a:pPr algn="just">
              <a:lnSpc>
                <a:spcPts val="4480"/>
              </a:lnSpc>
            </a:pPr>
            <a:endParaRPr lang="en-US" sz="3200">
              <a:solidFill>
                <a:srgbClr val="000000"/>
              </a:solidFill>
              <a:latin typeface="Arial Medium"/>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3"/>
            <a:stretch>
              <a:fillRect l="-61532" r="-61532"/>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0" y="9485795"/>
            <a:ext cx="11151676" cy="581025"/>
          </a:xfrm>
          <a:prstGeom prst="rect">
            <a:avLst/>
          </a:prstGeom>
        </p:spPr>
        <p:txBody>
          <a:bodyPr lIns="0" tIns="0" rIns="0" bIns="0" rtlCol="0" anchor="t">
            <a:spAutoFit/>
          </a:bodyPr>
          <a:lstStyle/>
          <a:p>
            <a:pPr algn="ctr">
              <a:lnSpc>
                <a:spcPts val="4200"/>
              </a:lnSpc>
            </a:pPr>
            <a:r>
              <a:rPr lang="en-US" sz="3000">
                <a:solidFill>
                  <a:srgbClr val="000000"/>
                </a:solidFill>
                <a:latin typeface="Arial Bold"/>
              </a:rPr>
              <a:t>Source: Kaggle - </a:t>
            </a:r>
            <a:r>
              <a:rPr lang="en-US" sz="3000" u="sng">
                <a:solidFill>
                  <a:srgbClr val="000000"/>
                </a:solidFill>
                <a:latin typeface="Arial Bold"/>
                <a:hlinkClick r:id="rId4" tooltip="https://www.kaggle.com/datasets/syuuu1997/filipino-family-income-and-expenditure"/>
              </a:rPr>
              <a:t>Filipino Family Income and Expenditure</a:t>
            </a:r>
          </a:p>
        </p:txBody>
      </p:sp>
      <p:sp>
        <p:nvSpPr>
          <p:cNvPr id="7" name="TextBox 7"/>
          <p:cNvSpPr txBox="1"/>
          <p:nvPr/>
        </p:nvSpPr>
        <p:spPr>
          <a:xfrm>
            <a:off x="442013" y="303468"/>
            <a:ext cx="9113540" cy="1639544"/>
          </a:xfrm>
          <a:prstGeom prst="rect">
            <a:avLst/>
          </a:prstGeom>
        </p:spPr>
        <p:txBody>
          <a:bodyPr lIns="0" tIns="0" rIns="0" bIns="0" rtlCol="0" anchor="t">
            <a:spAutoFit/>
          </a:bodyPr>
          <a:lstStyle/>
          <a:p>
            <a:pPr>
              <a:lnSpc>
                <a:spcPts val="12037"/>
              </a:lnSpc>
            </a:pPr>
            <a:r>
              <a:rPr lang="en-US" sz="8597">
                <a:solidFill>
                  <a:srgbClr val="F9FCFF"/>
                </a:solidFill>
                <a:latin typeface="Arial Bold"/>
              </a:rPr>
              <a:t>Conclusions</a:t>
            </a:r>
          </a:p>
        </p:txBody>
      </p:sp>
      <p:sp>
        <p:nvSpPr>
          <p:cNvPr id="8" name="TextBox 8"/>
          <p:cNvSpPr txBox="1"/>
          <p:nvPr/>
        </p:nvSpPr>
        <p:spPr>
          <a:xfrm>
            <a:off x="442013" y="1819187"/>
            <a:ext cx="10895975" cy="3976369"/>
          </a:xfrm>
          <a:prstGeom prst="rect">
            <a:avLst/>
          </a:prstGeom>
        </p:spPr>
        <p:txBody>
          <a:bodyPr lIns="0" tIns="0" rIns="0" bIns="0" rtlCol="0" anchor="t">
            <a:spAutoFit/>
          </a:bodyPr>
          <a:lstStyle/>
          <a:p>
            <a:pPr algn="just">
              <a:lnSpc>
                <a:spcPts val="4480"/>
              </a:lnSpc>
            </a:pPr>
            <a:r>
              <a:rPr lang="en-US" sz="3200">
                <a:solidFill>
                  <a:srgbClr val="000000"/>
                </a:solidFill>
                <a:latin typeface="Arial Bold"/>
              </a:rPr>
              <a:t>Addressing</a:t>
            </a:r>
            <a:r>
              <a:rPr lang="en-US" sz="3200">
                <a:solidFill>
                  <a:srgbClr val="000000"/>
                </a:solidFill>
                <a:latin typeface="Arial Medium"/>
              </a:rPr>
              <a:t> poverty in the Philippines:</a:t>
            </a:r>
          </a:p>
          <a:p>
            <a:pPr algn="just">
              <a:lnSpc>
                <a:spcPts val="4480"/>
              </a:lnSpc>
            </a:pPr>
            <a:endParaRPr lang="en-US" sz="3200">
              <a:solidFill>
                <a:srgbClr val="000000"/>
              </a:solidFill>
              <a:latin typeface="Arial Medium"/>
            </a:endParaRPr>
          </a:p>
          <a:p>
            <a:pPr marL="690890" lvl="1" indent="-345445" algn="just">
              <a:lnSpc>
                <a:spcPts val="4480"/>
              </a:lnSpc>
              <a:buFont typeface="Arial"/>
              <a:buChar char="•"/>
            </a:pPr>
            <a:r>
              <a:rPr lang="en-US" sz="3200">
                <a:solidFill>
                  <a:srgbClr val="000000"/>
                </a:solidFill>
                <a:latin typeface="Arial"/>
              </a:rPr>
              <a:t>Promote economic growth</a:t>
            </a:r>
          </a:p>
          <a:p>
            <a:pPr marL="690890" lvl="1" indent="-345445" algn="just">
              <a:lnSpc>
                <a:spcPts val="4480"/>
              </a:lnSpc>
              <a:buFont typeface="Arial"/>
              <a:buChar char="•"/>
            </a:pPr>
            <a:r>
              <a:rPr lang="en-US" sz="3200">
                <a:solidFill>
                  <a:srgbClr val="000000"/>
                </a:solidFill>
                <a:latin typeface="Arial"/>
              </a:rPr>
              <a:t>Invest in education and job trainings</a:t>
            </a:r>
          </a:p>
          <a:p>
            <a:pPr marL="690890" lvl="1" indent="-345445" algn="just">
              <a:lnSpc>
                <a:spcPts val="4480"/>
              </a:lnSpc>
              <a:buFont typeface="Arial"/>
              <a:buChar char="•"/>
            </a:pPr>
            <a:r>
              <a:rPr lang="en-US" sz="3200">
                <a:solidFill>
                  <a:srgbClr val="000000"/>
                </a:solidFill>
                <a:latin typeface="Arial"/>
              </a:rPr>
              <a:t>Reform government policies that provide the basic necessities for Filipino families</a:t>
            </a:r>
          </a:p>
          <a:p>
            <a:pPr marL="690890" lvl="1" indent="-345445" algn="just">
              <a:lnSpc>
                <a:spcPts val="4480"/>
              </a:lnSpc>
              <a:buFont typeface="Arial"/>
              <a:buChar char="•"/>
            </a:pPr>
            <a:r>
              <a:rPr lang="en-US" sz="3200">
                <a:solidFill>
                  <a:srgbClr val="000000"/>
                </a:solidFill>
                <a:latin typeface="Arial"/>
              </a:rPr>
              <a:t>Strengthen social safety nets</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3"/>
            <a:stretch>
              <a:fillRect l="-61532" r="-61532"/>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7289809" y="2352453"/>
            <a:ext cx="4829382" cy="5525803"/>
          </a:xfrm>
          <a:custGeom>
            <a:avLst/>
            <a:gdLst/>
            <a:ahLst/>
            <a:cxnLst/>
            <a:rect l="l" t="t" r="r" b="b"/>
            <a:pathLst>
              <a:path w="4829382" h="5525803">
                <a:moveTo>
                  <a:pt x="0" y="0"/>
                </a:moveTo>
                <a:lnTo>
                  <a:pt x="4829382" y="0"/>
                </a:lnTo>
                <a:lnTo>
                  <a:pt x="4829382" y="5525803"/>
                </a:lnTo>
                <a:lnTo>
                  <a:pt x="0" y="5525803"/>
                </a:lnTo>
                <a:lnTo>
                  <a:pt x="0" y="0"/>
                </a:lnTo>
                <a:close/>
              </a:path>
            </a:pathLst>
          </a:custGeom>
          <a:blipFill>
            <a:blip r:embed="rId4"/>
            <a:stretch>
              <a:fillRect/>
            </a:stretch>
          </a:blipFill>
        </p:spPr>
      </p:sp>
      <p:sp>
        <p:nvSpPr>
          <p:cNvPr id="7" name="TextBox 7"/>
          <p:cNvSpPr txBox="1"/>
          <p:nvPr/>
        </p:nvSpPr>
        <p:spPr>
          <a:xfrm>
            <a:off x="0" y="9485795"/>
            <a:ext cx="11151676" cy="581025"/>
          </a:xfrm>
          <a:prstGeom prst="rect">
            <a:avLst/>
          </a:prstGeom>
        </p:spPr>
        <p:txBody>
          <a:bodyPr lIns="0" tIns="0" rIns="0" bIns="0" rtlCol="0" anchor="t">
            <a:spAutoFit/>
          </a:bodyPr>
          <a:lstStyle/>
          <a:p>
            <a:pPr algn="ctr">
              <a:lnSpc>
                <a:spcPts val="4200"/>
              </a:lnSpc>
            </a:pPr>
            <a:r>
              <a:rPr lang="en-US" sz="3000">
                <a:solidFill>
                  <a:srgbClr val="000000"/>
                </a:solidFill>
                <a:latin typeface="Arial Bold"/>
              </a:rPr>
              <a:t>Source: Kaggle - </a:t>
            </a:r>
            <a:r>
              <a:rPr lang="en-US" sz="3000" u="sng">
                <a:solidFill>
                  <a:srgbClr val="000000"/>
                </a:solidFill>
                <a:latin typeface="Arial Bold"/>
                <a:hlinkClick r:id="rId5" tooltip="https://www.kaggle.com/datasets/syuuu1997/filipino-family-income-and-expenditure"/>
              </a:rPr>
              <a:t>Filipino Family Income and Expenditure</a:t>
            </a:r>
          </a:p>
        </p:txBody>
      </p:sp>
      <p:sp>
        <p:nvSpPr>
          <p:cNvPr id="8" name="TextBox 8"/>
          <p:cNvSpPr txBox="1"/>
          <p:nvPr/>
        </p:nvSpPr>
        <p:spPr>
          <a:xfrm>
            <a:off x="442013" y="303468"/>
            <a:ext cx="10709663" cy="1639544"/>
          </a:xfrm>
          <a:prstGeom prst="rect">
            <a:avLst/>
          </a:prstGeom>
        </p:spPr>
        <p:txBody>
          <a:bodyPr lIns="0" tIns="0" rIns="0" bIns="0" rtlCol="0" anchor="t">
            <a:spAutoFit/>
          </a:bodyPr>
          <a:lstStyle/>
          <a:p>
            <a:pPr>
              <a:lnSpc>
                <a:spcPts val="12037"/>
              </a:lnSpc>
            </a:pPr>
            <a:r>
              <a:rPr lang="en-US" sz="8597">
                <a:solidFill>
                  <a:srgbClr val="F9FCFF"/>
                </a:solidFill>
                <a:latin typeface="Arial Bold"/>
              </a:rPr>
              <a:t>Recommendations</a:t>
            </a:r>
          </a:p>
        </p:txBody>
      </p:sp>
      <p:sp>
        <p:nvSpPr>
          <p:cNvPr id="9" name="TextBox 9"/>
          <p:cNvSpPr txBox="1"/>
          <p:nvPr/>
        </p:nvSpPr>
        <p:spPr>
          <a:xfrm>
            <a:off x="438132" y="2247678"/>
            <a:ext cx="6508777" cy="6715300"/>
          </a:xfrm>
          <a:prstGeom prst="rect">
            <a:avLst/>
          </a:prstGeom>
        </p:spPr>
        <p:txBody>
          <a:bodyPr lIns="0" tIns="0" rIns="0" bIns="0" rtlCol="0" anchor="t">
            <a:spAutoFit/>
          </a:bodyPr>
          <a:lstStyle/>
          <a:p>
            <a:pPr marL="631358" lvl="1" indent="-315679" algn="just">
              <a:lnSpc>
                <a:spcPts val="4094"/>
              </a:lnSpc>
              <a:buFont typeface="Arial"/>
              <a:buChar char="•"/>
            </a:pPr>
            <a:r>
              <a:rPr lang="en-US" sz="2924">
                <a:solidFill>
                  <a:srgbClr val="000000"/>
                </a:solidFill>
                <a:latin typeface="Arial"/>
              </a:rPr>
              <a:t>Get updated survey from PSA</a:t>
            </a:r>
          </a:p>
          <a:p>
            <a:pPr marL="631358" lvl="1" indent="-315679" algn="just">
              <a:lnSpc>
                <a:spcPts val="4094"/>
              </a:lnSpc>
              <a:buFont typeface="Arial"/>
              <a:buChar char="•"/>
            </a:pPr>
            <a:r>
              <a:rPr lang="en-US" sz="2924">
                <a:solidFill>
                  <a:srgbClr val="000000"/>
                </a:solidFill>
                <a:latin typeface="Arial"/>
              </a:rPr>
              <a:t>Add Geomapping for future studies as it can help identify the spatial distribution of poverty and the factors that contribute to it per region</a:t>
            </a:r>
          </a:p>
          <a:p>
            <a:pPr marL="631358" lvl="1" indent="-315679" algn="just">
              <a:lnSpc>
                <a:spcPts val="4094"/>
              </a:lnSpc>
              <a:buFont typeface="Arial"/>
              <a:buChar char="•"/>
            </a:pPr>
            <a:r>
              <a:rPr lang="en-US" sz="2924">
                <a:solidFill>
                  <a:srgbClr val="000000"/>
                </a:solidFill>
                <a:latin typeface="Arial"/>
              </a:rPr>
              <a:t>Sectors / industries (agriculture, BPO, IT, ect) that are being focused on of different regions </a:t>
            </a:r>
          </a:p>
          <a:p>
            <a:pPr marL="631358" lvl="1" indent="-315679" algn="just">
              <a:lnSpc>
                <a:spcPts val="4094"/>
              </a:lnSpc>
              <a:buFont typeface="Arial"/>
              <a:buChar char="•"/>
            </a:pPr>
            <a:r>
              <a:rPr lang="en-US" sz="2924">
                <a:solidFill>
                  <a:srgbClr val="000000"/>
                </a:solidFill>
                <a:latin typeface="Arial"/>
              </a:rPr>
              <a:t>The use of a gender lens: A gender lens can help to identify the different ways that poverty affects men and women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8726088" cy="10514813"/>
          </a:xfrm>
          <a:custGeom>
            <a:avLst/>
            <a:gdLst/>
            <a:ahLst/>
            <a:cxnLst/>
            <a:rect l="l" t="t" r="r" b="b"/>
            <a:pathLst>
              <a:path w="8726088" h="10514813">
                <a:moveTo>
                  <a:pt x="0" y="0"/>
                </a:moveTo>
                <a:lnTo>
                  <a:pt x="8726088" y="0"/>
                </a:lnTo>
                <a:lnTo>
                  <a:pt x="8726088" y="10514813"/>
                </a:lnTo>
                <a:lnTo>
                  <a:pt x="0" y="10514813"/>
                </a:lnTo>
                <a:lnTo>
                  <a:pt x="0" y="0"/>
                </a:lnTo>
                <a:close/>
              </a:path>
            </a:pathLst>
          </a:custGeom>
          <a:blipFill>
            <a:blip r:embed="rId2"/>
            <a:stretch>
              <a:fillRect l="-40430" r="-40430"/>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212451" y="9642319"/>
            <a:ext cx="11714906" cy="436880"/>
          </a:xfrm>
          <a:prstGeom prst="rect">
            <a:avLst/>
          </a:prstGeom>
        </p:spPr>
        <p:txBody>
          <a:bodyPr lIns="0" tIns="0" rIns="0" bIns="0" rtlCol="0" anchor="t">
            <a:spAutoFit/>
          </a:bodyPr>
          <a:lstStyle/>
          <a:p>
            <a:pPr algn="just">
              <a:lnSpc>
                <a:spcPts val="3220"/>
              </a:lnSpc>
            </a:pPr>
            <a:r>
              <a:rPr lang="en-US" sz="2300" spc="62">
                <a:solidFill>
                  <a:srgbClr val="000000"/>
                </a:solidFill>
                <a:latin typeface="Arial Bold"/>
              </a:rPr>
              <a:t>Source: </a:t>
            </a:r>
            <a:r>
              <a:rPr lang="en-US" sz="2300" u="sng" spc="62">
                <a:solidFill>
                  <a:srgbClr val="000000"/>
                </a:solidFill>
                <a:latin typeface="Arial Bold"/>
                <a:hlinkClick r:id="rId3" tooltip="https://psa.gov.ph/content/updated-2015-and-2018-full-year-official-poverty-statistics"/>
              </a:rPr>
              <a:t>Updated 2015 and 2018 Full Year Official Poverty Statistics</a:t>
            </a:r>
          </a:p>
        </p:txBody>
      </p:sp>
      <p:sp>
        <p:nvSpPr>
          <p:cNvPr id="7" name="TextBox 7"/>
          <p:cNvSpPr txBox="1"/>
          <p:nvPr/>
        </p:nvSpPr>
        <p:spPr>
          <a:xfrm>
            <a:off x="442425" y="315801"/>
            <a:ext cx="8192311" cy="3164099"/>
          </a:xfrm>
          <a:prstGeom prst="rect">
            <a:avLst/>
          </a:prstGeom>
        </p:spPr>
        <p:txBody>
          <a:bodyPr lIns="0" tIns="0" rIns="0" bIns="0" rtlCol="0" anchor="t">
            <a:spAutoFit/>
          </a:bodyPr>
          <a:lstStyle/>
          <a:p>
            <a:pPr>
              <a:lnSpc>
                <a:spcPts val="12037"/>
              </a:lnSpc>
            </a:pPr>
            <a:r>
              <a:rPr lang="en-US" sz="8597">
                <a:solidFill>
                  <a:srgbClr val="F9FCFF"/>
                </a:solidFill>
                <a:latin typeface="Arial Bold"/>
              </a:rPr>
              <a:t>Poverty in the </a:t>
            </a:r>
          </a:p>
          <a:p>
            <a:pPr>
              <a:lnSpc>
                <a:spcPts val="12037"/>
              </a:lnSpc>
            </a:pPr>
            <a:r>
              <a:rPr lang="en-US" sz="8597">
                <a:solidFill>
                  <a:srgbClr val="F9FCFF"/>
                </a:solidFill>
                <a:latin typeface="Arial Bold"/>
              </a:rPr>
              <a:t>Philippines</a:t>
            </a:r>
          </a:p>
        </p:txBody>
      </p:sp>
      <p:sp>
        <p:nvSpPr>
          <p:cNvPr id="8" name="TextBox 8"/>
          <p:cNvSpPr txBox="1"/>
          <p:nvPr/>
        </p:nvSpPr>
        <p:spPr>
          <a:xfrm>
            <a:off x="442425" y="3581328"/>
            <a:ext cx="11484932" cy="3768683"/>
          </a:xfrm>
          <a:prstGeom prst="rect">
            <a:avLst/>
          </a:prstGeom>
        </p:spPr>
        <p:txBody>
          <a:bodyPr lIns="0" tIns="0" rIns="0" bIns="0" rtlCol="0" anchor="t">
            <a:spAutoFit/>
          </a:bodyPr>
          <a:lstStyle/>
          <a:p>
            <a:pPr algn="just">
              <a:lnSpc>
                <a:spcPts val="4902"/>
              </a:lnSpc>
            </a:pPr>
            <a:r>
              <a:rPr lang="en-US" sz="3501">
                <a:solidFill>
                  <a:srgbClr val="1C2120"/>
                </a:solidFill>
                <a:latin typeface="Arial Bold"/>
              </a:rPr>
              <a:t>The </a:t>
            </a:r>
            <a:r>
              <a:rPr lang="en-US" sz="3501">
                <a:solidFill>
                  <a:srgbClr val="FFFFFF"/>
                </a:solidFill>
                <a:latin typeface="Arial Bold"/>
              </a:rPr>
              <a:t>subsistence incidence</a:t>
            </a:r>
            <a:r>
              <a:rPr lang="en-US" sz="3501">
                <a:solidFill>
                  <a:srgbClr val="1C2120"/>
                </a:solidFill>
                <a:latin typeface="Arial Bold"/>
              </a:rPr>
              <a:t> among Filipinos, or the proportion of Filipinos whose income is </a:t>
            </a:r>
            <a:r>
              <a:rPr lang="en-US" sz="3501" u="sng">
                <a:solidFill>
                  <a:srgbClr val="1C2120"/>
                </a:solidFill>
                <a:latin typeface="Arial Bold"/>
              </a:rPr>
              <a:t>not enough to meet </a:t>
            </a:r>
            <a:r>
              <a:rPr lang="en-US" sz="3501" u="sng">
                <a:solidFill>
                  <a:srgbClr val="1C2120"/>
                </a:solidFill>
                <a:latin typeface="Arial Bold Italics"/>
              </a:rPr>
              <a:t>even the basic food needs</a:t>
            </a:r>
            <a:r>
              <a:rPr lang="en-US" sz="3501">
                <a:solidFill>
                  <a:srgbClr val="1C2120"/>
                </a:solidFill>
                <a:latin typeface="Arial Bold"/>
              </a:rPr>
              <a:t>, was registered at 5.2 percent in 2018. This means that 6.5 million Filipinos were unable to meet their basic food needs in 2018.</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8726088" cy="10514813"/>
          </a:xfrm>
          <a:custGeom>
            <a:avLst/>
            <a:gdLst/>
            <a:ahLst/>
            <a:cxnLst/>
            <a:rect l="l" t="t" r="r" b="b"/>
            <a:pathLst>
              <a:path w="8726088" h="10514813">
                <a:moveTo>
                  <a:pt x="0" y="0"/>
                </a:moveTo>
                <a:lnTo>
                  <a:pt x="8726088" y="0"/>
                </a:lnTo>
                <a:lnTo>
                  <a:pt x="8726088" y="10514813"/>
                </a:lnTo>
                <a:lnTo>
                  <a:pt x="0" y="10514813"/>
                </a:lnTo>
                <a:lnTo>
                  <a:pt x="0" y="0"/>
                </a:lnTo>
                <a:close/>
              </a:path>
            </a:pathLst>
          </a:custGeom>
          <a:blipFill>
            <a:blip r:embed="rId2"/>
            <a:stretch>
              <a:fillRect l="-40430" r="-40430"/>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212451" y="9642319"/>
            <a:ext cx="11714906" cy="436880"/>
          </a:xfrm>
          <a:prstGeom prst="rect">
            <a:avLst/>
          </a:prstGeom>
        </p:spPr>
        <p:txBody>
          <a:bodyPr lIns="0" tIns="0" rIns="0" bIns="0" rtlCol="0" anchor="t">
            <a:spAutoFit/>
          </a:bodyPr>
          <a:lstStyle/>
          <a:p>
            <a:pPr algn="just">
              <a:lnSpc>
                <a:spcPts val="3220"/>
              </a:lnSpc>
            </a:pPr>
            <a:r>
              <a:rPr lang="en-US" sz="2300" spc="62">
                <a:solidFill>
                  <a:srgbClr val="000000"/>
                </a:solidFill>
                <a:latin typeface="Arial Bold"/>
              </a:rPr>
              <a:t>Source: </a:t>
            </a:r>
            <a:r>
              <a:rPr lang="en-US" sz="2300" u="sng" spc="62">
                <a:solidFill>
                  <a:srgbClr val="000000"/>
                </a:solidFill>
                <a:latin typeface="Arial Bold"/>
                <a:hlinkClick r:id="rId3" tooltip="https://psa.gov.ph/content/updated-2015-and-2018-full-year-official-poverty-statistics"/>
              </a:rPr>
              <a:t>Updated 2015 and 2018 Full Year Official Poverty Statistics</a:t>
            </a:r>
          </a:p>
        </p:txBody>
      </p:sp>
      <p:sp>
        <p:nvSpPr>
          <p:cNvPr id="7" name="TextBox 7"/>
          <p:cNvSpPr txBox="1"/>
          <p:nvPr/>
        </p:nvSpPr>
        <p:spPr>
          <a:xfrm>
            <a:off x="442425" y="315801"/>
            <a:ext cx="8192311" cy="3164099"/>
          </a:xfrm>
          <a:prstGeom prst="rect">
            <a:avLst/>
          </a:prstGeom>
        </p:spPr>
        <p:txBody>
          <a:bodyPr lIns="0" tIns="0" rIns="0" bIns="0" rtlCol="0" anchor="t">
            <a:spAutoFit/>
          </a:bodyPr>
          <a:lstStyle/>
          <a:p>
            <a:pPr>
              <a:lnSpc>
                <a:spcPts val="12037"/>
              </a:lnSpc>
            </a:pPr>
            <a:r>
              <a:rPr lang="en-US" sz="8597">
                <a:solidFill>
                  <a:srgbClr val="F9FCFF"/>
                </a:solidFill>
                <a:latin typeface="Arial Bold"/>
              </a:rPr>
              <a:t>Poverty in the </a:t>
            </a:r>
          </a:p>
          <a:p>
            <a:pPr>
              <a:lnSpc>
                <a:spcPts val="12037"/>
              </a:lnSpc>
            </a:pPr>
            <a:r>
              <a:rPr lang="en-US" sz="8597">
                <a:solidFill>
                  <a:srgbClr val="F9FCFF"/>
                </a:solidFill>
                <a:latin typeface="Arial Bold"/>
              </a:rPr>
              <a:t>Philippines</a:t>
            </a:r>
          </a:p>
        </p:txBody>
      </p:sp>
      <p:sp>
        <p:nvSpPr>
          <p:cNvPr id="8" name="TextBox 8"/>
          <p:cNvSpPr txBox="1"/>
          <p:nvPr/>
        </p:nvSpPr>
        <p:spPr>
          <a:xfrm>
            <a:off x="486639" y="3611190"/>
            <a:ext cx="11484932" cy="3149558"/>
          </a:xfrm>
          <a:prstGeom prst="rect">
            <a:avLst/>
          </a:prstGeom>
        </p:spPr>
        <p:txBody>
          <a:bodyPr lIns="0" tIns="0" rIns="0" bIns="0" rtlCol="0" anchor="t">
            <a:spAutoFit/>
          </a:bodyPr>
          <a:lstStyle/>
          <a:p>
            <a:pPr algn="just">
              <a:lnSpc>
                <a:spcPts val="4902"/>
              </a:lnSpc>
              <a:spcBef>
                <a:spcPct val="0"/>
              </a:spcBef>
            </a:pPr>
            <a:r>
              <a:rPr lang="en-US" sz="3501" u="none" strike="noStrike">
                <a:solidFill>
                  <a:srgbClr val="1C2120"/>
                </a:solidFill>
                <a:latin typeface="Arial Bold"/>
              </a:rPr>
              <a:t>Causes of poverty in the Philippines</a:t>
            </a:r>
          </a:p>
          <a:p>
            <a:pPr marL="756008" lvl="1" indent="-378004" algn="just">
              <a:lnSpc>
                <a:spcPts val="4902"/>
              </a:lnSpc>
              <a:spcBef>
                <a:spcPct val="0"/>
              </a:spcBef>
              <a:buFont typeface="Arial"/>
              <a:buChar char="•"/>
            </a:pPr>
            <a:r>
              <a:rPr lang="en-US" sz="3501" u="none" strike="noStrike">
                <a:solidFill>
                  <a:srgbClr val="1C2120"/>
                </a:solidFill>
                <a:latin typeface="Arial Bold"/>
              </a:rPr>
              <a:t>Low economic growth</a:t>
            </a:r>
          </a:p>
          <a:p>
            <a:pPr marL="756008" lvl="1" indent="-378004" algn="just">
              <a:lnSpc>
                <a:spcPts val="4902"/>
              </a:lnSpc>
              <a:spcBef>
                <a:spcPct val="0"/>
              </a:spcBef>
              <a:buFont typeface="Arial"/>
              <a:buChar char="•"/>
            </a:pPr>
            <a:r>
              <a:rPr lang="en-US" sz="3501" u="none" strike="noStrike">
                <a:solidFill>
                  <a:srgbClr val="1C2120"/>
                </a:solidFill>
                <a:latin typeface="Arial Bold"/>
              </a:rPr>
              <a:t>Lack of Education</a:t>
            </a:r>
          </a:p>
          <a:p>
            <a:pPr marL="756008" lvl="1" indent="-378004" algn="just">
              <a:lnSpc>
                <a:spcPts val="4902"/>
              </a:lnSpc>
              <a:spcBef>
                <a:spcPct val="0"/>
              </a:spcBef>
              <a:buFont typeface="Arial"/>
              <a:buChar char="•"/>
            </a:pPr>
            <a:r>
              <a:rPr lang="en-US" sz="3501" u="none" strike="noStrike">
                <a:solidFill>
                  <a:srgbClr val="1C2120"/>
                </a:solidFill>
                <a:latin typeface="Arial Bold"/>
              </a:rPr>
              <a:t>Unemployment and underemployment</a:t>
            </a:r>
          </a:p>
          <a:p>
            <a:pPr marL="756008" lvl="1" indent="-378004" algn="just">
              <a:lnSpc>
                <a:spcPts val="4902"/>
              </a:lnSpc>
              <a:spcBef>
                <a:spcPct val="0"/>
              </a:spcBef>
              <a:buFont typeface="Arial"/>
              <a:buChar char="•"/>
            </a:pPr>
            <a:r>
              <a:rPr lang="en-US" sz="3501" u="none" strike="noStrike">
                <a:solidFill>
                  <a:srgbClr val="1C2120"/>
                </a:solidFill>
                <a:latin typeface="Arial Bold"/>
              </a:rPr>
              <a:t>Inequality / Social Exclusion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34799" r="-88265"/>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394800" y="4021407"/>
            <a:ext cx="11378781" cy="6121527"/>
          </a:xfrm>
          <a:prstGeom prst="rect">
            <a:avLst/>
          </a:prstGeom>
        </p:spPr>
        <p:txBody>
          <a:bodyPr lIns="0" tIns="0" rIns="0" bIns="0" rtlCol="0" anchor="t">
            <a:spAutoFit/>
          </a:bodyPr>
          <a:lstStyle/>
          <a:p>
            <a:pPr algn="just">
              <a:lnSpc>
                <a:spcPts val="4368"/>
              </a:lnSpc>
            </a:pPr>
            <a:r>
              <a:rPr lang="en-US" sz="3120">
                <a:solidFill>
                  <a:srgbClr val="000000"/>
                </a:solidFill>
                <a:latin typeface="Arial Bold"/>
              </a:rPr>
              <a:t>The Philippines has a high poverty rate, with about 16.6% of the population living below the poverty line. There is a need to understand the factors that contribute to poverty in the Philippines, in order to develop effective policies to alleviate it. </a:t>
            </a:r>
          </a:p>
          <a:p>
            <a:pPr algn="just">
              <a:lnSpc>
                <a:spcPts val="4368"/>
              </a:lnSpc>
            </a:pPr>
            <a:endParaRPr lang="en-US" sz="3120">
              <a:solidFill>
                <a:srgbClr val="000000"/>
              </a:solidFill>
              <a:latin typeface="Arial Bold"/>
            </a:endParaRPr>
          </a:p>
          <a:p>
            <a:pPr algn="just">
              <a:lnSpc>
                <a:spcPts val="4368"/>
              </a:lnSpc>
            </a:pPr>
            <a:r>
              <a:rPr lang="en-US" sz="3120">
                <a:solidFill>
                  <a:srgbClr val="000000"/>
                </a:solidFill>
                <a:latin typeface="Arial Bold"/>
              </a:rPr>
              <a:t>By understanding how income and expenditures are related, researchers can gain a better understanding of the causes of poverty, measure the impact of poverty alleviation programs, and target these programs to the groups that are most in need.</a:t>
            </a:r>
          </a:p>
        </p:txBody>
      </p:sp>
      <p:sp>
        <p:nvSpPr>
          <p:cNvPr id="7" name="TextBox 7"/>
          <p:cNvSpPr txBox="1"/>
          <p:nvPr/>
        </p:nvSpPr>
        <p:spPr>
          <a:xfrm>
            <a:off x="394800" y="742950"/>
            <a:ext cx="8192311" cy="3164099"/>
          </a:xfrm>
          <a:prstGeom prst="rect">
            <a:avLst/>
          </a:prstGeom>
        </p:spPr>
        <p:txBody>
          <a:bodyPr lIns="0" tIns="0" rIns="0" bIns="0" rtlCol="0" anchor="t">
            <a:spAutoFit/>
          </a:bodyPr>
          <a:lstStyle/>
          <a:p>
            <a:pPr>
              <a:lnSpc>
                <a:spcPts val="12037"/>
              </a:lnSpc>
            </a:pPr>
            <a:r>
              <a:rPr lang="en-US" sz="8597">
                <a:solidFill>
                  <a:srgbClr val="F9FCFF"/>
                </a:solidFill>
                <a:latin typeface="Arial Bold"/>
              </a:rPr>
              <a:t>Statement of the Problem</a:t>
            </a:r>
          </a:p>
        </p:txBody>
      </p:sp>
    </p:spTree>
  </p:cSld>
  <p:clrMapOvr>
    <a:masterClrMapping/>
  </p:clrMapOvr>
  <p:transition>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61323" r="-61323"/>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290025" y="742950"/>
            <a:ext cx="8192311" cy="3164099"/>
          </a:xfrm>
          <a:prstGeom prst="rect">
            <a:avLst/>
          </a:prstGeom>
        </p:spPr>
        <p:txBody>
          <a:bodyPr lIns="0" tIns="0" rIns="0" bIns="0" rtlCol="0" anchor="t">
            <a:spAutoFit/>
          </a:bodyPr>
          <a:lstStyle/>
          <a:p>
            <a:pPr>
              <a:lnSpc>
                <a:spcPts val="12037"/>
              </a:lnSpc>
            </a:pPr>
            <a:r>
              <a:rPr lang="en-US" sz="8597">
                <a:solidFill>
                  <a:srgbClr val="F9FCFF"/>
                </a:solidFill>
                <a:latin typeface="Arial Bold"/>
              </a:rPr>
              <a:t>Research</a:t>
            </a:r>
          </a:p>
          <a:p>
            <a:pPr>
              <a:lnSpc>
                <a:spcPts val="12037"/>
              </a:lnSpc>
            </a:pPr>
            <a:r>
              <a:rPr lang="en-US" sz="8597">
                <a:solidFill>
                  <a:srgbClr val="F9FCFF"/>
                </a:solidFill>
                <a:latin typeface="Arial Bold"/>
              </a:rPr>
              <a:t>Questions</a:t>
            </a:r>
          </a:p>
        </p:txBody>
      </p:sp>
      <p:sp>
        <p:nvSpPr>
          <p:cNvPr id="7" name="TextBox 7"/>
          <p:cNvSpPr txBox="1"/>
          <p:nvPr/>
        </p:nvSpPr>
        <p:spPr>
          <a:xfrm>
            <a:off x="654279" y="4246272"/>
            <a:ext cx="11149653" cy="6083063"/>
          </a:xfrm>
          <a:prstGeom prst="rect">
            <a:avLst/>
          </a:prstGeom>
        </p:spPr>
        <p:txBody>
          <a:bodyPr lIns="0" tIns="0" rIns="0" bIns="0" rtlCol="0" anchor="t">
            <a:spAutoFit/>
          </a:bodyPr>
          <a:lstStyle/>
          <a:p>
            <a:pPr marL="766706" lvl="1" indent="-383353">
              <a:lnSpc>
                <a:spcPts val="4971"/>
              </a:lnSpc>
              <a:buFont typeface="Arial"/>
              <a:buChar char="•"/>
            </a:pPr>
            <a:r>
              <a:rPr lang="en-US" sz="3551">
                <a:solidFill>
                  <a:srgbClr val="000000"/>
                </a:solidFill>
                <a:latin typeface="Arial Bold"/>
              </a:rPr>
              <a:t>How poor is the Philippines?</a:t>
            </a:r>
          </a:p>
          <a:p>
            <a:pPr>
              <a:lnSpc>
                <a:spcPts val="771"/>
              </a:lnSpc>
            </a:pPr>
            <a:endParaRPr lang="en-US" sz="3551">
              <a:solidFill>
                <a:srgbClr val="000000"/>
              </a:solidFill>
              <a:latin typeface="Arial Bold"/>
            </a:endParaRPr>
          </a:p>
          <a:p>
            <a:pPr>
              <a:lnSpc>
                <a:spcPts val="771"/>
              </a:lnSpc>
            </a:pPr>
            <a:endParaRPr lang="en-US" sz="3551">
              <a:solidFill>
                <a:srgbClr val="000000"/>
              </a:solidFill>
              <a:latin typeface="Arial Bold"/>
            </a:endParaRPr>
          </a:p>
          <a:p>
            <a:pPr marL="766706" lvl="1" indent="-383353">
              <a:lnSpc>
                <a:spcPts val="4971"/>
              </a:lnSpc>
              <a:buFont typeface="Arial"/>
              <a:buChar char="•"/>
            </a:pPr>
            <a:r>
              <a:rPr lang="en-US" sz="3551">
                <a:solidFill>
                  <a:srgbClr val="000000"/>
                </a:solidFill>
                <a:latin typeface="Arial Bold"/>
              </a:rPr>
              <a:t>What is the relationship between Filipino income and expenditures?</a:t>
            </a:r>
          </a:p>
          <a:p>
            <a:pPr marL="766706" lvl="1" indent="-383353">
              <a:lnSpc>
                <a:spcPts val="4971"/>
              </a:lnSpc>
              <a:buFont typeface="Arial"/>
              <a:buChar char="•"/>
            </a:pPr>
            <a:r>
              <a:rPr lang="en-US" sz="3551">
                <a:solidFill>
                  <a:srgbClr val="000000"/>
                </a:solidFill>
                <a:latin typeface="Arial Bold"/>
              </a:rPr>
              <a:t>How the income affects the living of the Filipino household?</a:t>
            </a:r>
          </a:p>
          <a:p>
            <a:pPr>
              <a:lnSpc>
                <a:spcPts val="770"/>
              </a:lnSpc>
            </a:pPr>
            <a:endParaRPr lang="en-US" sz="3551">
              <a:solidFill>
                <a:srgbClr val="000000"/>
              </a:solidFill>
              <a:latin typeface="Arial Bold"/>
            </a:endParaRPr>
          </a:p>
          <a:p>
            <a:pPr>
              <a:lnSpc>
                <a:spcPts val="770"/>
              </a:lnSpc>
            </a:pPr>
            <a:endParaRPr lang="en-US" sz="3551">
              <a:solidFill>
                <a:srgbClr val="000000"/>
              </a:solidFill>
              <a:latin typeface="Arial Bold"/>
            </a:endParaRPr>
          </a:p>
          <a:p>
            <a:pPr marL="766706" lvl="1" indent="-383353">
              <a:lnSpc>
                <a:spcPts val="4971"/>
              </a:lnSpc>
              <a:buFont typeface="Arial"/>
              <a:buChar char="•"/>
            </a:pPr>
            <a:r>
              <a:rPr lang="en-US" sz="3551">
                <a:solidFill>
                  <a:srgbClr val="000000"/>
                </a:solidFill>
                <a:latin typeface="Arial Bold"/>
              </a:rPr>
              <a:t>What are the factors that influence the relationship between Filipino income and expenditures?</a:t>
            </a:r>
          </a:p>
          <a:p>
            <a:pPr>
              <a:lnSpc>
                <a:spcPts val="4971"/>
              </a:lnSpc>
            </a:pPr>
            <a:endParaRPr lang="en-US" sz="3551">
              <a:solidFill>
                <a:srgbClr val="000000"/>
              </a:solidFill>
              <a:latin typeface="Arial Bold"/>
            </a:endParaRPr>
          </a:p>
        </p:txBody>
      </p:sp>
    </p:spTree>
  </p:cSld>
  <p:clrMapOvr>
    <a:masterClrMapping/>
  </p:clrMapOvr>
  <p:transition>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61253" r="-61253"/>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369976" y="3394763"/>
            <a:ext cx="9113540" cy="3164099"/>
          </a:xfrm>
          <a:prstGeom prst="rect">
            <a:avLst/>
          </a:prstGeom>
        </p:spPr>
        <p:txBody>
          <a:bodyPr lIns="0" tIns="0" rIns="0" bIns="0" rtlCol="0" anchor="t">
            <a:spAutoFit/>
          </a:bodyPr>
          <a:lstStyle/>
          <a:p>
            <a:pPr>
              <a:lnSpc>
                <a:spcPts val="12037"/>
              </a:lnSpc>
            </a:pPr>
            <a:r>
              <a:rPr lang="en-US" sz="8597">
                <a:solidFill>
                  <a:srgbClr val="F9FCFF"/>
                </a:solidFill>
                <a:latin typeface="Arial Bold"/>
              </a:rPr>
              <a:t>The Methodologies</a:t>
            </a:r>
          </a:p>
        </p:txBody>
      </p:sp>
    </p:spTree>
  </p:cSld>
  <p:clrMapOvr>
    <a:masterClrMapping/>
  </p:clrMapOvr>
  <p:transition>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458210" y="0"/>
            <a:ext cx="6934809" cy="10287000"/>
          </a:xfrm>
          <a:custGeom>
            <a:avLst/>
            <a:gdLst/>
            <a:ahLst/>
            <a:cxnLst/>
            <a:rect l="l" t="t" r="r" b="b"/>
            <a:pathLst>
              <a:path w="6934809" h="10287000">
                <a:moveTo>
                  <a:pt x="0" y="0"/>
                </a:moveTo>
                <a:lnTo>
                  <a:pt x="6934809" y="0"/>
                </a:lnTo>
                <a:lnTo>
                  <a:pt x="6934809" y="10287000"/>
                </a:lnTo>
                <a:lnTo>
                  <a:pt x="0" y="10287000"/>
                </a:lnTo>
                <a:lnTo>
                  <a:pt x="0" y="0"/>
                </a:lnTo>
                <a:close/>
              </a:path>
            </a:pathLst>
          </a:custGeom>
          <a:blipFill>
            <a:blip r:embed="rId2"/>
            <a:stretch>
              <a:fillRect l="-61253" r="-61253"/>
            </a:stretch>
          </a:blipFill>
        </p:spPr>
      </p:sp>
      <p:grpSp>
        <p:nvGrpSpPr>
          <p:cNvPr id="3" name="Group 3"/>
          <p:cNvGrpSpPr/>
          <p:nvPr/>
        </p:nvGrpSpPr>
        <p:grpSpPr>
          <a:xfrm>
            <a:off x="0" y="0"/>
            <a:ext cx="12458210" cy="10287000"/>
            <a:chOff x="0" y="0"/>
            <a:chExt cx="3281175" cy="2709333"/>
          </a:xfrm>
        </p:grpSpPr>
        <p:sp>
          <p:nvSpPr>
            <p:cNvPr id="4" name="Freeform 4"/>
            <p:cNvSpPr/>
            <p:nvPr/>
          </p:nvSpPr>
          <p:spPr>
            <a:xfrm>
              <a:off x="0" y="0"/>
              <a:ext cx="3281175" cy="2709333"/>
            </a:xfrm>
            <a:custGeom>
              <a:avLst/>
              <a:gdLst/>
              <a:ahLst/>
              <a:cxnLst/>
              <a:rect l="l" t="t" r="r" b="b"/>
              <a:pathLst>
                <a:path w="3281175" h="2709333">
                  <a:moveTo>
                    <a:pt x="0" y="0"/>
                  </a:moveTo>
                  <a:lnTo>
                    <a:pt x="3281175" y="0"/>
                  </a:lnTo>
                  <a:lnTo>
                    <a:pt x="3281175" y="2709333"/>
                  </a:lnTo>
                  <a:lnTo>
                    <a:pt x="0" y="2709333"/>
                  </a:lnTo>
                  <a:close/>
                </a:path>
              </a:pathLst>
            </a:custGeom>
            <a:gradFill rotWithShape="1">
              <a:gsLst>
                <a:gs pos="0">
                  <a:srgbClr val="47443F">
                    <a:alpha val="43990"/>
                  </a:srgbClr>
                </a:gs>
                <a:gs pos="100000">
                  <a:srgbClr val="E8A802">
                    <a:alpha val="7950"/>
                  </a:srgbClr>
                </a:gs>
              </a:gsLst>
              <a:lin ang="0"/>
            </a:gra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3775553" y="2229991"/>
            <a:ext cx="4907104" cy="1249764"/>
          </a:xfrm>
          <a:prstGeom prst="rect">
            <a:avLst/>
          </a:prstGeom>
        </p:spPr>
        <p:txBody>
          <a:bodyPr lIns="0" tIns="0" rIns="0" bIns="0" rtlCol="0" anchor="t">
            <a:spAutoFit/>
          </a:bodyPr>
          <a:lstStyle/>
          <a:p>
            <a:pPr algn="ctr">
              <a:lnSpc>
                <a:spcPts val="10176"/>
              </a:lnSpc>
            </a:pPr>
            <a:r>
              <a:rPr lang="en-US" sz="7268">
                <a:solidFill>
                  <a:srgbClr val="000000"/>
                </a:solidFill>
                <a:latin typeface="Bebas Neue Bold"/>
              </a:rPr>
              <a:t>Data collection</a:t>
            </a:r>
          </a:p>
        </p:txBody>
      </p:sp>
      <p:sp>
        <p:nvSpPr>
          <p:cNvPr id="7" name="TextBox 7"/>
          <p:cNvSpPr txBox="1"/>
          <p:nvPr/>
        </p:nvSpPr>
        <p:spPr>
          <a:xfrm>
            <a:off x="411766" y="3813358"/>
            <a:ext cx="11634678" cy="2181225"/>
          </a:xfrm>
          <a:prstGeom prst="rect">
            <a:avLst/>
          </a:prstGeom>
        </p:spPr>
        <p:txBody>
          <a:bodyPr lIns="0" tIns="0" rIns="0" bIns="0" rtlCol="0" anchor="t">
            <a:spAutoFit/>
          </a:bodyPr>
          <a:lstStyle/>
          <a:p>
            <a:pPr algn="just">
              <a:lnSpc>
                <a:spcPts val="4200"/>
              </a:lnSpc>
            </a:pPr>
            <a:r>
              <a:rPr lang="en-US" sz="3000">
                <a:solidFill>
                  <a:srgbClr val="000000"/>
                </a:solidFill>
                <a:latin typeface="Arial"/>
              </a:rPr>
              <a:t>The raw dataset is from a 2018 nationwide Family Income and Expenditure Survey (FIES) conducted every three (3) years by the Philippine Statistics Authority. </a:t>
            </a:r>
          </a:p>
          <a:p>
            <a:pPr algn="just">
              <a:lnSpc>
                <a:spcPts val="4200"/>
              </a:lnSpc>
            </a:pPr>
            <a:r>
              <a:rPr lang="en-US" sz="3000">
                <a:solidFill>
                  <a:srgbClr val="000000"/>
                </a:solidFill>
                <a:latin typeface="Arial"/>
              </a:rPr>
              <a:t>The raw dataset has 41544 instances and 60 features. </a:t>
            </a:r>
          </a:p>
        </p:txBody>
      </p:sp>
      <p:sp>
        <p:nvSpPr>
          <p:cNvPr id="8" name="TextBox 8"/>
          <p:cNvSpPr txBox="1"/>
          <p:nvPr/>
        </p:nvSpPr>
        <p:spPr>
          <a:xfrm>
            <a:off x="0" y="9807575"/>
            <a:ext cx="8780149" cy="479425"/>
          </a:xfrm>
          <a:prstGeom prst="rect">
            <a:avLst/>
          </a:prstGeom>
        </p:spPr>
        <p:txBody>
          <a:bodyPr lIns="0" tIns="0" rIns="0" bIns="0" rtlCol="0" anchor="t">
            <a:spAutoFit/>
          </a:bodyPr>
          <a:lstStyle/>
          <a:p>
            <a:pPr algn="ctr">
              <a:lnSpc>
                <a:spcPts val="3500"/>
              </a:lnSpc>
            </a:pPr>
            <a:r>
              <a:rPr lang="en-US" sz="2500">
                <a:solidFill>
                  <a:srgbClr val="000000"/>
                </a:solidFill>
                <a:latin typeface="Arial Bold"/>
              </a:rPr>
              <a:t>Source: Kaggle - </a:t>
            </a:r>
            <a:r>
              <a:rPr lang="en-US" sz="2500" u="sng">
                <a:solidFill>
                  <a:srgbClr val="000000"/>
                </a:solidFill>
                <a:latin typeface="Arial Bold"/>
                <a:hlinkClick r:id="rId3" tooltip="https://www.kaggle.com/datasets/syuuu1997/filipino-family-income-and-expenditure"/>
              </a:rPr>
              <a:t>Filipino Family Income and Expenditure</a:t>
            </a:r>
          </a:p>
        </p:txBody>
      </p:sp>
    </p:spTree>
  </p:cSld>
  <p:clrMapOvr>
    <a:masterClrMapping/>
  </p:clrMapOvr>
  <p:transition>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2230</Words>
  <Application>Microsoft Office PowerPoint</Application>
  <PresentationFormat>Custom</PresentationFormat>
  <Paragraphs>226</Paragraphs>
  <Slides>32</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32</vt:i4>
      </vt:variant>
    </vt:vector>
  </HeadingPairs>
  <TitlesOfParts>
    <vt:vector size="41" baseType="lpstr">
      <vt:lpstr>Canva Sans 1 Bold</vt:lpstr>
      <vt:lpstr>DM Sans</vt:lpstr>
      <vt:lpstr>Calibri</vt:lpstr>
      <vt:lpstr>Bebas Neue Bold</vt:lpstr>
      <vt:lpstr>Arial Bold Italics</vt:lpstr>
      <vt:lpstr>Arial</vt:lpstr>
      <vt:lpstr>Arial Medium</vt:lpstr>
      <vt:lpstr>Arial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Bakit Mahirap ang Pilipino?</dc:title>
  <cp:lastModifiedBy>Ivy Estioco</cp:lastModifiedBy>
  <cp:revision>2</cp:revision>
  <dcterms:created xsi:type="dcterms:W3CDTF">2006-08-16T00:00:00Z</dcterms:created>
  <dcterms:modified xsi:type="dcterms:W3CDTF">2023-07-30T11:06:22Z</dcterms:modified>
  <dc:identifier>DAFnSv-8L3g</dc:identifier>
</cp:coreProperties>
</file>

<file path=docProps/thumbnail.jpeg>
</file>